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6"/>
  </p:notesMasterIdLst>
  <p:handoutMasterIdLst>
    <p:handoutMasterId r:id="rId47"/>
  </p:handoutMasterIdLst>
  <p:sldIdLst>
    <p:sldId id="257" r:id="rId3"/>
    <p:sldId id="258" r:id="rId4"/>
    <p:sldId id="322" r:id="rId5"/>
    <p:sldId id="289" r:id="rId6"/>
    <p:sldId id="290" r:id="rId7"/>
    <p:sldId id="291" r:id="rId8"/>
    <p:sldId id="292" r:id="rId9"/>
    <p:sldId id="293" r:id="rId10"/>
    <p:sldId id="294" r:id="rId11"/>
    <p:sldId id="295" r:id="rId12"/>
    <p:sldId id="296" r:id="rId13"/>
    <p:sldId id="297" r:id="rId14"/>
    <p:sldId id="298" r:id="rId15"/>
    <p:sldId id="299" r:id="rId16"/>
    <p:sldId id="323" r:id="rId17"/>
    <p:sldId id="281" r:id="rId18"/>
    <p:sldId id="282" r:id="rId19"/>
    <p:sldId id="283" r:id="rId20"/>
    <p:sldId id="284" r:id="rId21"/>
    <p:sldId id="324" r:id="rId22"/>
    <p:sldId id="285" r:id="rId23"/>
    <p:sldId id="286" r:id="rId24"/>
    <p:sldId id="287" r:id="rId25"/>
    <p:sldId id="288" r:id="rId26"/>
    <p:sldId id="325" r:id="rId27"/>
    <p:sldId id="306" r:id="rId28"/>
    <p:sldId id="307" r:id="rId29"/>
    <p:sldId id="308" r:id="rId30"/>
    <p:sldId id="309" r:id="rId31"/>
    <p:sldId id="310" r:id="rId32"/>
    <p:sldId id="311" r:id="rId33"/>
    <p:sldId id="312" r:id="rId34"/>
    <p:sldId id="313" r:id="rId35"/>
    <p:sldId id="314" r:id="rId36"/>
    <p:sldId id="315" r:id="rId37"/>
    <p:sldId id="327" r:id="rId38"/>
    <p:sldId id="316" r:id="rId39"/>
    <p:sldId id="317" r:id="rId40"/>
    <p:sldId id="318" r:id="rId41"/>
    <p:sldId id="319" r:id="rId42"/>
    <p:sldId id="320" r:id="rId43"/>
    <p:sldId id="321" r:id="rId44"/>
    <p:sldId id="280"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4660"/>
  </p:normalViewPr>
  <p:slideViewPr>
    <p:cSldViewPr snapToGrid="0">
      <p:cViewPr>
        <p:scale>
          <a:sx n="75" d="100"/>
          <a:sy n="75" d="100"/>
        </p:scale>
        <p:origin x="811" y="298"/>
      </p:cViewPr>
      <p:guideLst>
        <p:guide orient="horz" pos="2160"/>
        <p:guide pos="3840"/>
      </p:guideLst>
    </p:cSldViewPr>
  </p:slideViewPr>
  <p:notesTextViewPr>
    <p:cViewPr>
      <p:scale>
        <a:sx n="1" d="1"/>
        <a:sy n="1" d="1"/>
      </p:scale>
      <p:origin x="0" y="0"/>
    </p:cViewPr>
  </p:notesTextViewPr>
  <p:notesViewPr>
    <p:cSldViewPr snapToGrid="0" showGuides="1">
      <p:cViewPr varScale="1">
        <p:scale>
          <a:sx n="80" d="100"/>
          <a:sy n="80" d="100"/>
        </p:scale>
        <p:origin x="1230"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3D5444-F62C-42C3-A75A-D9DBA807730F}" type="datetimeFigureOut">
              <a:rPr lang="tr-TR" smtClean="0"/>
              <a:pPr/>
              <a:t>23.11.2017</a:t>
            </a:fld>
            <a:endParaRPr lang="tr-TR" dirty="0"/>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4A4F617-7A30-41D4-AB86-5D833C98E18B}" type="slidenum">
              <a:rPr lang="tr-TR" smtClean="0"/>
              <a:pPr/>
              <a:t>‹#›</a:t>
            </a:fld>
            <a:endParaRPr lang="tr-TR" dirty="0"/>
          </a:p>
        </p:txBody>
      </p:sp>
    </p:spTree>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AA1FA-7B6A-47D2-8D61-F225D71B51FF}" type="datetimeFigureOut">
              <a:rPr lang="tr-TR" smtClean="0"/>
              <a:pPr/>
              <a:t>23.11.2017</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dirty="0"/>
              <a:t>Asıl metin stillerini düzenlemek için tıklatın</a:t>
            </a:r>
          </a:p>
          <a:p>
            <a:pPr lvl="1"/>
            <a:r>
              <a:rPr lang="tr-TR" dirty="0"/>
              <a:t>İkinci düzey</a:t>
            </a:r>
          </a:p>
          <a:p>
            <a:pPr lvl="2"/>
            <a:r>
              <a:rPr lang="tr-TR" dirty="0"/>
              <a:t>Üçüncü </a:t>
            </a:r>
            <a:r>
              <a:rPr lang="tr-TR" noProof="0" dirty="0"/>
              <a:t>düzey</a:t>
            </a:r>
          </a:p>
          <a:p>
            <a:pPr lvl="3"/>
            <a:r>
              <a:rPr lang="tr-TR" dirty="0"/>
              <a:t>Dördüncü düzey</a:t>
            </a:r>
          </a:p>
          <a:p>
            <a:pPr lvl="4"/>
            <a:r>
              <a:rPr lang="tr-TR" dirty="0"/>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9A179D-2D27-49E2-B022-8EDDA2EFE682}" type="slidenum">
              <a:rPr lang="tr-TR" smtClean="0"/>
              <a:pPr/>
              <a:t>‹#›</a:t>
            </a:fld>
            <a:endParaRPr lang="tr-TR" dirty="0"/>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2" name="Serbest Form 11"/>
          <p:cNvSpPr>
            <a:spLocks noChangeArrowheads="1"/>
          </p:cNvSpPr>
          <p:nvPr/>
        </p:nvSpPr>
        <p:spPr bwMode="white">
          <a:xfrm>
            <a:off x="8429022" y="0"/>
            <a:ext cx="3762978"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noAutofit/>
          </a:bodyPr>
          <a:lstStyle/>
          <a:p>
            <a:endParaRPr lang="tr-TR" sz="1800" dirty="0"/>
          </a:p>
        </p:txBody>
      </p:sp>
      <p:sp>
        <p:nvSpPr>
          <p:cNvPr id="7" name="Serbest Form 6"/>
          <p:cNvSpPr>
            <a:spLocks/>
          </p:cNvSpPr>
          <p:nvPr/>
        </p:nvSpPr>
        <p:spPr bwMode="auto">
          <a:xfrm>
            <a:off x="8145385"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91440" tIns="45720" rIns="91440" bIns="45720" numCol="1" anchor="t" anchorCtr="0" compatLnSpc="1">
            <a:prstTxWarp prst="textNoShape">
              <a:avLst/>
            </a:prstTxWarp>
          </a:bodyPr>
          <a:lstStyle/>
          <a:p>
            <a:pPr lvl="0"/>
            <a:endParaRPr lang="tr-TR" sz="1800" dirty="0"/>
          </a:p>
        </p:txBody>
      </p:sp>
      <p:sp>
        <p:nvSpPr>
          <p:cNvPr id="8" name="Serbest Form 7"/>
          <p:cNvSpPr>
            <a:spLocks/>
          </p:cNvSpPr>
          <p:nvPr/>
        </p:nvSpPr>
        <p:spPr bwMode="auto">
          <a:xfrm>
            <a:off x="7950653"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tr-TR" sz="1800" dirty="0"/>
          </a:p>
        </p:txBody>
      </p:sp>
      <p:sp>
        <p:nvSpPr>
          <p:cNvPr id="2" name="Başlık 1"/>
          <p:cNvSpPr>
            <a:spLocks noGrp="1"/>
          </p:cNvSpPr>
          <p:nvPr>
            <p:ph type="ctrTitle"/>
          </p:nvPr>
        </p:nvSpPr>
        <p:spPr>
          <a:xfrm>
            <a:off x="1295400" y="1873584"/>
            <a:ext cx="6400800" cy="2560320"/>
          </a:xfrm>
        </p:spPr>
        <p:txBody>
          <a:bodyPr anchor="b">
            <a:normAutofit/>
          </a:bodyPr>
          <a:lstStyle>
            <a:lvl1pPr algn="l">
              <a:defRPr sz="4000">
                <a:solidFill>
                  <a:schemeClr val="tx1"/>
                </a:solidFill>
              </a:defRPr>
            </a:lvl1pPr>
          </a:lstStyle>
          <a:p>
            <a:r>
              <a:rPr lang="tr-TR"/>
              <a:t>Asıl başlık stilini düzenlemek için tıklayın</a:t>
            </a:r>
            <a:endParaRPr lang="tr-TR" dirty="0"/>
          </a:p>
        </p:txBody>
      </p:sp>
      <p:sp>
        <p:nvSpPr>
          <p:cNvPr id="3" name="Alt Başlık 2"/>
          <p:cNvSpPr>
            <a:spLocks noGrp="1"/>
          </p:cNvSpPr>
          <p:nvPr>
            <p:ph type="subTitle" idx="1"/>
          </p:nvPr>
        </p:nvSpPr>
        <p:spPr>
          <a:xfrm>
            <a:off x="1295400" y="4572000"/>
            <a:ext cx="6400800" cy="1600200"/>
          </a:xfrm>
        </p:spPr>
        <p:txBody>
          <a:bodyPr/>
          <a:lstStyle>
            <a:lvl1pPr marL="0" indent="0" algn="l">
              <a:spcBef>
                <a:spcPts val="12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tr-TR" dirty="0"/>
          </a:p>
        </p:txBody>
      </p:sp>
    </p:spTree>
    <p:extLst>
      <p:ext uri="{BB962C8B-B14F-4D97-AF65-F5344CB8AC3E}">
        <p14:creationId xmlns:p14="http://schemas.microsoft.com/office/powerpoint/2010/main" val="51258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295400" y="255134"/>
            <a:ext cx="9601200" cy="1036850"/>
          </a:xfrm>
        </p:spPr>
        <p:txBody>
          <a:bodyPr anchor="b"/>
          <a:lstStyle>
            <a:lvl1pPr>
              <a:defRPr sz="3200"/>
            </a:lvl1pPr>
          </a:lstStyle>
          <a:p>
            <a:r>
              <a:rPr lang="tr-TR"/>
              <a:t>Asıl başlık stilini düzenlemek için tıklayın</a:t>
            </a:r>
            <a:endParaRPr lang="tr-TR" dirty="0"/>
          </a:p>
        </p:txBody>
      </p:sp>
      <p:sp>
        <p:nvSpPr>
          <p:cNvPr id="3" name="Resim Yer Tutucusu 2"/>
          <p:cNvSpPr>
            <a:spLocks noGrp="1"/>
          </p:cNvSpPr>
          <p:nvPr>
            <p:ph type="pic" idx="1"/>
          </p:nvPr>
        </p:nvSpPr>
        <p:spPr>
          <a:xfrm>
            <a:off x="4724400" y="1828801"/>
            <a:ext cx="6172200" cy="4343400"/>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tr-TR" dirty="0"/>
          </a:p>
        </p:txBody>
      </p:sp>
      <p:sp>
        <p:nvSpPr>
          <p:cNvPr id="4" name="Metin Yer Tutucusu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79A3335-6331-4872-A8B7-ECD55539F4D0}" type="datetimeFigureOut">
              <a:rPr lang="tr-TR" smtClean="0"/>
              <a:pPr/>
              <a:t>23.11.2017</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A7F8E3F6-DE14-48B2-B2BC-6FABA9630FB8}" type="slidenum">
              <a:rPr lang="tr-TR" smtClean="0"/>
              <a:pPr/>
              <a:t>‹#›</a:t>
            </a:fld>
            <a:endParaRPr lang="tr-TR" dirty="0"/>
          </a:p>
        </p:txBody>
      </p:sp>
    </p:spTree>
    <p:extLst>
      <p:ext uri="{BB962C8B-B14F-4D97-AF65-F5344CB8AC3E}">
        <p14:creationId xmlns:p14="http://schemas.microsoft.com/office/powerpoint/2010/main" val="10675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Açıklama Yazılı İki Resim">
    <p:spTree>
      <p:nvGrpSpPr>
        <p:cNvPr id="1" name=""/>
        <p:cNvGrpSpPr/>
        <p:nvPr/>
      </p:nvGrpSpPr>
      <p:grpSpPr>
        <a:xfrm>
          <a:off x="0" y="0"/>
          <a:ext cx="0" cy="0"/>
          <a:chOff x="0" y="0"/>
          <a:chExt cx="0" cy="0"/>
        </a:xfrm>
      </p:grpSpPr>
      <p:sp>
        <p:nvSpPr>
          <p:cNvPr id="9" name="Dikdörtgen 8"/>
          <p:cNvSpPr/>
          <p:nvPr/>
        </p:nvSpPr>
        <p:spPr>
          <a:xfrm>
            <a:off x="1295400"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Başlık 1"/>
          <p:cNvSpPr>
            <a:spLocks noGrp="1"/>
          </p:cNvSpPr>
          <p:nvPr>
            <p:ph type="title"/>
          </p:nvPr>
        </p:nvSpPr>
        <p:spPr>
          <a:xfrm>
            <a:off x="1295400" y="255134"/>
            <a:ext cx="9601200" cy="1036850"/>
          </a:xfrm>
        </p:spPr>
        <p:txBody>
          <a:bodyPr anchor="b"/>
          <a:lstStyle>
            <a:lvl1pPr>
              <a:defRPr sz="3200"/>
            </a:lvl1pPr>
          </a:lstStyle>
          <a:p>
            <a:r>
              <a:rPr lang="tr-TR"/>
              <a:t>Asıl başlık stilini düzenlemek için tıklayın</a:t>
            </a:r>
            <a:endParaRPr lang="tr-TR" dirty="0"/>
          </a:p>
        </p:txBody>
      </p:sp>
      <p:sp>
        <p:nvSpPr>
          <p:cNvPr id="4" name="Metin Yer Tutucusu 3"/>
          <p:cNvSpPr>
            <a:spLocks noGrp="1"/>
          </p:cNvSpPr>
          <p:nvPr>
            <p:ph type="body" sz="half" idx="2"/>
          </p:nvPr>
        </p:nvSpPr>
        <p:spPr>
          <a:xfrm>
            <a:off x="1371273"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79A3335-6331-4872-A8B7-ECD55539F4D0}" type="datetimeFigureOut">
              <a:rPr lang="tr-TR" smtClean="0"/>
              <a:pPr/>
              <a:t>23.11.2017</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A7F8E3F6-DE14-48B2-B2BC-6FABA9630FB8}" type="slidenum">
              <a:rPr lang="tr-TR" smtClean="0"/>
              <a:pPr/>
              <a:t>‹#›</a:t>
            </a:fld>
            <a:endParaRPr lang="tr-TR" dirty="0"/>
          </a:p>
        </p:txBody>
      </p:sp>
      <p:sp>
        <p:nvSpPr>
          <p:cNvPr id="10" name="Dikdörtgen 9"/>
          <p:cNvSpPr/>
          <p:nvPr/>
        </p:nvSpPr>
        <p:spPr>
          <a:xfrm>
            <a:off x="6324599" y="5257800"/>
            <a:ext cx="457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11" name="Dikdörtgen 10"/>
          <p:cNvSpPr/>
          <p:nvPr/>
        </p:nvSpPr>
        <p:spPr>
          <a:xfrm>
            <a:off x="1295400"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dirty="0"/>
          </a:p>
        </p:txBody>
      </p:sp>
      <p:sp>
        <p:nvSpPr>
          <p:cNvPr id="12" name="Dikdörtgen 11"/>
          <p:cNvSpPr/>
          <p:nvPr/>
        </p:nvSpPr>
        <p:spPr>
          <a:xfrm>
            <a:off x="6324599" y="5257800"/>
            <a:ext cx="4572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800" dirty="0"/>
          </a:p>
        </p:txBody>
      </p:sp>
      <p:sp>
        <p:nvSpPr>
          <p:cNvPr id="13" name="Metin Yer Tutucusu 3"/>
          <p:cNvSpPr>
            <a:spLocks noGrp="1"/>
          </p:cNvSpPr>
          <p:nvPr>
            <p:ph type="body" sz="half" idx="14"/>
          </p:nvPr>
        </p:nvSpPr>
        <p:spPr>
          <a:xfrm>
            <a:off x="6412954" y="5333098"/>
            <a:ext cx="4420252" cy="839102"/>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3" name="Resim Yer Tutucusu 2"/>
          <p:cNvSpPr>
            <a:spLocks noGrp="1"/>
          </p:cNvSpPr>
          <p:nvPr>
            <p:ph type="pic" idx="1"/>
          </p:nvPr>
        </p:nvSpPr>
        <p:spPr>
          <a:xfrm>
            <a:off x="12954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tr-TR" dirty="0"/>
          </a:p>
        </p:txBody>
      </p:sp>
      <p:sp>
        <p:nvSpPr>
          <p:cNvPr id="8" name="Resim Yer Tutucusu 2"/>
          <p:cNvSpPr>
            <a:spLocks noGrp="1"/>
          </p:cNvSpPr>
          <p:nvPr>
            <p:ph type="pic" idx="13"/>
          </p:nvPr>
        </p:nvSpPr>
        <p:spPr>
          <a:xfrm>
            <a:off x="6324600" y="1828801"/>
            <a:ext cx="4572000" cy="3428999"/>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tr-TR" dirty="0"/>
          </a:p>
        </p:txBody>
      </p:sp>
    </p:spTree>
    <p:extLst>
      <p:ext uri="{BB962C8B-B14F-4D97-AF65-F5344CB8AC3E}">
        <p14:creationId xmlns:p14="http://schemas.microsoft.com/office/powerpoint/2010/main" val="394401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stilini düzenlemek için tıklayın</a:t>
            </a:r>
            <a:endParaRPr lang="tr-TR" dirty="0"/>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Veri Yer Tutucusu 3"/>
          <p:cNvSpPr>
            <a:spLocks noGrp="1"/>
          </p:cNvSpPr>
          <p:nvPr>
            <p:ph type="dt" sz="half" idx="10"/>
          </p:nvPr>
        </p:nvSpPr>
        <p:spPr/>
        <p:txBody>
          <a:bodyPr/>
          <a:lstStyle/>
          <a:p>
            <a:fld id="{A79A3335-6331-4872-A8B7-ECD55539F4D0}" type="datetimeFigureOut">
              <a:rPr lang="tr-TR" smtClean="0"/>
              <a:pPr/>
              <a:t>23.11.2017</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A7F8E3F6-DE14-48B2-B2BC-6FABA9630FB8}" type="slidenum">
              <a:rPr lang="tr-TR" smtClean="0"/>
              <a:pPr/>
              <a:t>‹#›</a:t>
            </a:fld>
            <a:endParaRPr lang="tr-TR" dirty="0"/>
          </a:p>
        </p:txBody>
      </p:sp>
    </p:spTree>
    <p:extLst>
      <p:ext uri="{BB962C8B-B14F-4D97-AF65-F5344CB8AC3E}">
        <p14:creationId xmlns:p14="http://schemas.microsoft.com/office/powerpoint/2010/main" val="109294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Dikdörtgen 6"/>
          <p:cNvSpPr/>
          <p:nvPr/>
        </p:nvSpPr>
        <p:spPr bwMode="white">
          <a:xfrm rot="5400000">
            <a:off x="7562850" y="2228850"/>
            <a:ext cx="685800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Dikdörtgen 7"/>
          <p:cNvSpPr/>
          <p:nvPr/>
        </p:nvSpPr>
        <p:spPr>
          <a:xfrm rot="5400000">
            <a:off x="6331230" y="3387909"/>
            <a:ext cx="6858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9" name="Dikdörtgen 8"/>
          <p:cNvSpPr/>
          <p:nvPr/>
        </p:nvSpPr>
        <p:spPr>
          <a:xfrm rot="5400000">
            <a:off x="6251613" y="3387909"/>
            <a:ext cx="6858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Dikey Başlık 1"/>
          <p:cNvSpPr>
            <a:spLocks noGrp="1"/>
          </p:cNvSpPr>
          <p:nvPr>
            <p:ph type="title" orient="vert"/>
          </p:nvPr>
        </p:nvSpPr>
        <p:spPr>
          <a:xfrm>
            <a:off x="9871318" y="685800"/>
            <a:ext cx="1033272" cy="5486400"/>
          </a:xfrm>
        </p:spPr>
        <p:txBody>
          <a:bodyPr vert="eaVert"/>
          <a:lstStyle/>
          <a:p>
            <a:r>
              <a:rPr lang="tr-TR"/>
              <a:t>Asıl başlık stilini düzenlemek için tıklayın</a:t>
            </a:r>
            <a:endParaRPr lang="tr-TR" dirty="0"/>
          </a:p>
        </p:txBody>
      </p:sp>
      <p:sp>
        <p:nvSpPr>
          <p:cNvPr id="3" name="Dikey Metin Yer Tutucusu 2"/>
          <p:cNvSpPr>
            <a:spLocks noGrp="1"/>
          </p:cNvSpPr>
          <p:nvPr>
            <p:ph type="body" orient="vert" idx="1"/>
          </p:nvPr>
        </p:nvSpPr>
        <p:spPr>
          <a:xfrm>
            <a:off x="1295400" y="685800"/>
            <a:ext cx="7976754" cy="548640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Veri Yer Tutucusu 3"/>
          <p:cNvSpPr>
            <a:spLocks noGrp="1"/>
          </p:cNvSpPr>
          <p:nvPr>
            <p:ph type="dt" sz="half" idx="10"/>
          </p:nvPr>
        </p:nvSpPr>
        <p:spPr/>
        <p:txBody>
          <a:bodyPr/>
          <a:lstStyle/>
          <a:p>
            <a:fld id="{A79A3335-6331-4872-A8B7-ECD55539F4D0}" type="datetimeFigureOut">
              <a:rPr lang="tr-TR" smtClean="0"/>
              <a:pPr/>
              <a:t>23.11.2017</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A7F8E3F6-DE14-48B2-B2BC-6FABA9630FB8}" type="slidenum">
              <a:rPr lang="tr-TR" smtClean="0"/>
              <a:pPr/>
              <a:t>‹#›</a:t>
            </a:fld>
            <a:endParaRPr lang="tr-TR" dirty="0"/>
          </a:p>
        </p:txBody>
      </p:sp>
    </p:spTree>
    <p:extLst>
      <p:ext uri="{BB962C8B-B14F-4D97-AF65-F5344CB8AC3E}">
        <p14:creationId xmlns:p14="http://schemas.microsoft.com/office/powerpoint/2010/main" val="180411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stilini düzenlemek için tıklayın</a:t>
            </a:r>
            <a:endParaRPr lang="tr-TR" dirty="0"/>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Veri Yer Tutucusu 3"/>
          <p:cNvSpPr>
            <a:spLocks noGrp="1"/>
          </p:cNvSpPr>
          <p:nvPr>
            <p:ph type="dt" sz="half" idx="10"/>
          </p:nvPr>
        </p:nvSpPr>
        <p:spPr/>
        <p:txBody>
          <a:bodyPr/>
          <a:lstStyle/>
          <a:p>
            <a:fld id="{A79A3335-6331-4872-A8B7-ECD55539F4D0}" type="datetimeFigureOut">
              <a:rPr lang="tr-TR" smtClean="0"/>
              <a:pPr/>
              <a:t>23.11.2017</a:t>
            </a:fld>
            <a:endParaRPr lang="tr-TR" dirty="0"/>
          </a:p>
        </p:txBody>
      </p:sp>
      <p:sp>
        <p:nvSpPr>
          <p:cNvPr id="5" name="Altbilgi Yer Tutucusu 4"/>
          <p:cNvSpPr>
            <a:spLocks noGrp="1"/>
          </p:cNvSpPr>
          <p:nvPr>
            <p:ph type="ftr" sz="quarter" idx="11"/>
          </p:nvPr>
        </p:nvSpPr>
        <p:spPr/>
        <p:txBody>
          <a:bodyPr/>
          <a:lstStyle/>
          <a:p>
            <a:endParaRPr lang="tr-TR" dirty="0"/>
          </a:p>
        </p:txBody>
      </p:sp>
      <p:sp>
        <p:nvSpPr>
          <p:cNvPr id="6" name="Slayt Numarası Yer Tutucusu 5"/>
          <p:cNvSpPr>
            <a:spLocks noGrp="1"/>
          </p:cNvSpPr>
          <p:nvPr>
            <p:ph type="sldNum" sz="quarter" idx="12"/>
          </p:nvPr>
        </p:nvSpPr>
        <p:spPr/>
        <p:txBody>
          <a:bodyPr/>
          <a:lstStyle/>
          <a:p>
            <a:fld id="{A7F8E3F6-DE14-48B2-B2BC-6FABA9630FB8}" type="slidenum">
              <a:rPr lang="tr-TR" smtClean="0"/>
              <a:pPr/>
              <a:t>‹#›</a:t>
            </a:fld>
            <a:endParaRPr lang="tr-TR" dirty="0"/>
          </a:p>
        </p:txBody>
      </p:sp>
    </p:spTree>
    <p:extLst>
      <p:ext uri="{BB962C8B-B14F-4D97-AF65-F5344CB8AC3E}">
        <p14:creationId xmlns:p14="http://schemas.microsoft.com/office/powerpoint/2010/main" val="259618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Resimli Başlık Slaydı">
    <p:spTree>
      <p:nvGrpSpPr>
        <p:cNvPr id="1" name=""/>
        <p:cNvGrpSpPr/>
        <p:nvPr/>
      </p:nvGrpSpPr>
      <p:grpSpPr>
        <a:xfrm>
          <a:off x="0" y="0"/>
          <a:ext cx="0" cy="0"/>
          <a:chOff x="0" y="0"/>
          <a:chExt cx="0" cy="0"/>
        </a:xfrm>
      </p:grpSpPr>
      <p:sp>
        <p:nvSpPr>
          <p:cNvPr id="10" name="Dikdörtgen 5"/>
          <p:cNvSpPr>
            <a:spLocks noChangeArrowheads="1"/>
          </p:cNvSpPr>
          <p:nvPr/>
        </p:nvSpPr>
        <p:spPr bwMode="white">
          <a:xfrm>
            <a:off x="6540503" y="0"/>
            <a:ext cx="5651496" cy="6858000"/>
          </a:xfrm>
          <a:custGeom>
            <a:avLst/>
            <a:gdLst/>
            <a:ahLst/>
            <a:cxnLst/>
            <a:rect l="l" t="t" r="r" b="b"/>
            <a:pathLst>
              <a:path w="4238622" h="6858000">
                <a:moveTo>
                  <a:pt x="0" y="0"/>
                </a:moveTo>
                <a:lnTo>
                  <a:pt x="4086222" y="0"/>
                </a:lnTo>
                <a:lnTo>
                  <a:pt x="4237035" y="0"/>
                </a:lnTo>
                <a:lnTo>
                  <a:pt x="4238622" y="0"/>
                </a:lnTo>
                <a:lnTo>
                  <a:pt x="4238622" y="6858000"/>
                </a:lnTo>
                <a:lnTo>
                  <a:pt x="4237035" y="6858000"/>
                </a:lnTo>
                <a:lnTo>
                  <a:pt x="4086222"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tr-TR" sz="1800" dirty="0"/>
          </a:p>
        </p:txBody>
      </p:sp>
      <p:sp>
        <p:nvSpPr>
          <p:cNvPr id="11" name="Serbest Form 6"/>
          <p:cNvSpPr>
            <a:spLocks/>
          </p:cNvSpPr>
          <p:nvPr/>
        </p:nvSpPr>
        <p:spPr bwMode="auto">
          <a:xfrm>
            <a:off x="6256868"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tr-TR" sz="1800" dirty="0"/>
          </a:p>
        </p:txBody>
      </p:sp>
      <p:sp>
        <p:nvSpPr>
          <p:cNvPr id="12" name="Serbest Form 7"/>
          <p:cNvSpPr>
            <a:spLocks/>
          </p:cNvSpPr>
          <p:nvPr/>
        </p:nvSpPr>
        <p:spPr bwMode="auto">
          <a:xfrm>
            <a:off x="6062136" y="0"/>
            <a:ext cx="1528232"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tr-TR" sz="1800" dirty="0"/>
          </a:p>
        </p:txBody>
      </p:sp>
      <p:sp>
        <p:nvSpPr>
          <p:cNvPr id="2" name="Başlık 1"/>
          <p:cNvSpPr>
            <a:spLocks noGrp="1"/>
          </p:cNvSpPr>
          <p:nvPr>
            <p:ph type="ctrTitle"/>
          </p:nvPr>
        </p:nvSpPr>
        <p:spPr>
          <a:xfrm>
            <a:off x="1295401" y="1873584"/>
            <a:ext cx="5120640" cy="2560320"/>
          </a:xfrm>
        </p:spPr>
        <p:txBody>
          <a:bodyPr anchor="b">
            <a:normAutofit/>
          </a:bodyPr>
          <a:lstStyle>
            <a:lvl1pPr algn="l">
              <a:defRPr sz="4000">
                <a:solidFill>
                  <a:schemeClr val="tx1"/>
                </a:solidFill>
              </a:defRPr>
            </a:lvl1pPr>
          </a:lstStyle>
          <a:p>
            <a:r>
              <a:rPr lang="tr-TR"/>
              <a:t>Asıl başlık stilini düzenlemek için tıklayın</a:t>
            </a:r>
            <a:endParaRPr lang="tr-TR" dirty="0"/>
          </a:p>
        </p:txBody>
      </p:sp>
      <p:sp>
        <p:nvSpPr>
          <p:cNvPr id="3" name="Alt Başlık 2"/>
          <p:cNvSpPr>
            <a:spLocks noGrp="1"/>
          </p:cNvSpPr>
          <p:nvPr>
            <p:ph type="subTitle" idx="1"/>
          </p:nvPr>
        </p:nvSpPr>
        <p:spPr>
          <a:xfrm>
            <a:off x="1295401" y="4572000"/>
            <a:ext cx="512064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tr-TR" dirty="0"/>
          </a:p>
        </p:txBody>
      </p:sp>
      <p:sp>
        <p:nvSpPr>
          <p:cNvPr id="15" name="Resim Yer Tutucusu 14"/>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tr-TR"/>
              <a:t>Resim eklemek için simgeye tıklayın</a:t>
            </a:r>
            <a:endParaRPr lang="tr-TR" dirty="0"/>
          </a:p>
        </p:txBody>
      </p:sp>
      <p:sp>
        <p:nvSpPr>
          <p:cNvPr id="16" name="Talimat Metni"/>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rtl="1">
              <a:buNone/>
            </a:pPr>
            <a:r>
              <a:rPr lang="tr-TR" sz="1200" b="1" i="1" dirty="0">
                <a:latin typeface="Arial"/>
                <a:ea typeface="+mn-ea"/>
                <a:cs typeface="Arial"/>
              </a:rPr>
              <a:t>NOT:</a:t>
            </a:r>
          </a:p>
          <a:p>
            <a:pPr algn="l" defTabSz="914400" rtl="1">
              <a:buNone/>
            </a:pPr>
            <a:r>
              <a:rPr lang="tr-TR" sz="1200" b="0" i="1" dirty="0">
                <a:latin typeface="Arial"/>
                <a:ea typeface="+mn-ea"/>
                <a:cs typeface="Arial"/>
              </a:rPr>
              <a:t>Bu slayt üzerindeki resmi değiştirmek için resmi seçin ve silin. Ardından, kendi resminizi eklemek için yer tutucudaki Resimler simgesini tıklatın.</a:t>
            </a:r>
          </a:p>
        </p:txBody>
      </p:sp>
    </p:spTree>
    <p:extLst>
      <p:ext uri="{BB962C8B-B14F-4D97-AF65-F5344CB8AC3E}">
        <p14:creationId xmlns:p14="http://schemas.microsoft.com/office/powerpoint/2010/main" val="240281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Dikdörtgen 5"/>
          <p:cNvSpPr>
            <a:spLocks noChangeArrowheads="1"/>
          </p:cNvSpPr>
          <p:nvPr/>
        </p:nvSpPr>
        <p:spPr bwMode="white">
          <a:xfrm>
            <a:off x="9622368" y="0"/>
            <a:ext cx="2569632"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tr-TR" sz="1800" dirty="0"/>
          </a:p>
        </p:txBody>
      </p:sp>
      <p:sp>
        <p:nvSpPr>
          <p:cNvPr id="8" name="Serbest Form 6"/>
          <p:cNvSpPr>
            <a:spLocks/>
          </p:cNvSpPr>
          <p:nvPr/>
        </p:nvSpPr>
        <p:spPr bwMode="auto">
          <a:xfrm>
            <a:off x="9237132" y="0"/>
            <a:ext cx="1672169"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tr-TR" sz="1800" dirty="0"/>
          </a:p>
        </p:txBody>
      </p:sp>
      <p:sp>
        <p:nvSpPr>
          <p:cNvPr id="9" name="Serbest 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tr-TR" sz="1800" dirty="0"/>
          </a:p>
        </p:txBody>
      </p:sp>
      <p:sp>
        <p:nvSpPr>
          <p:cNvPr id="10" name="Serbest Form 7"/>
          <p:cNvSpPr>
            <a:spLocks/>
          </p:cNvSpPr>
          <p:nvPr/>
        </p:nvSpPr>
        <p:spPr bwMode="auto">
          <a:xfrm>
            <a:off x="9173633" y="0"/>
            <a:ext cx="1460499"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tr-TR" sz="1800" dirty="0"/>
          </a:p>
        </p:txBody>
      </p:sp>
      <p:sp>
        <p:nvSpPr>
          <p:cNvPr id="2" name="Başlık 1"/>
          <p:cNvSpPr>
            <a:spLocks noGrp="1"/>
          </p:cNvSpPr>
          <p:nvPr>
            <p:ph type="title"/>
          </p:nvPr>
        </p:nvSpPr>
        <p:spPr>
          <a:xfrm>
            <a:off x="1295398" y="2914650"/>
            <a:ext cx="8046720" cy="1557338"/>
          </a:xfrm>
        </p:spPr>
        <p:txBody>
          <a:bodyPr anchor="b">
            <a:normAutofit/>
          </a:bodyPr>
          <a:lstStyle>
            <a:lvl1pPr>
              <a:defRPr sz="3200">
                <a:solidFill>
                  <a:schemeClr val="tx1"/>
                </a:solidFill>
              </a:defRPr>
            </a:lvl1pPr>
          </a:lstStyle>
          <a:p>
            <a:r>
              <a:rPr lang="tr-TR"/>
              <a:t>Asıl başlık stilini düzenlemek için tıklayın</a:t>
            </a:r>
            <a:endParaRPr lang="tr-TR" dirty="0"/>
          </a:p>
        </p:txBody>
      </p:sp>
      <p:sp>
        <p:nvSpPr>
          <p:cNvPr id="3" name="Metin Yer Tutucusu 2"/>
          <p:cNvSpPr>
            <a:spLocks noGrp="1"/>
          </p:cNvSpPr>
          <p:nvPr>
            <p:ph type="body" idx="1"/>
          </p:nvPr>
        </p:nvSpPr>
        <p:spPr>
          <a:xfrm>
            <a:off x="1295398" y="4589463"/>
            <a:ext cx="8046718" cy="1011237"/>
          </a:xfrm>
        </p:spPr>
        <p:txBody>
          <a:bodyPr/>
          <a:lstStyle>
            <a:lvl1pPr marL="0" indent="0">
              <a:spcBef>
                <a:spcPts val="120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Tree>
    <p:extLst>
      <p:ext uri="{BB962C8B-B14F-4D97-AF65-F5344CB8AC3E}">
        <p14:creationId xmlns:p14="http://schemas.microsoft.com/office/powerpoint/2010/main" val="151964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stilini düzenlemek için tıklayın</a:t>
            </a:r>
            <a:endParaRPr lang="tr-TR" dirty="0"/>
          </a:p>
        </p:txBody>
      </p:sp>
      <p:sp>
        <p:nvSpPr>
          <p:cNvPr id="3" name="İçerik Yer Tutucusu 2"/>
          <p:cNvSpPr>
            <a:spLocks noGrp="1"/>
          </p:cNvSpPr>
          <p:nvPr>
            <p:ph sz="half"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İçerik Yer Tutucusu 3"/>
          <p:cNvSpPr>
            <a:spLocks noGrp="1"/>
          </p:cNvSpPr>
          <p:nvPr>
            <p:ph sz="half" idx="2"/>
          </p:nvPr>
        </p:nvSpPr>
        <p:spPr>
          <a:xfrm>
            <a:off x="6324600" y="1828799"/>
            <a:ext cx="4572000" cy="4343401"/>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5" name="Veri Yer Tutucusu 4"/>
          <p:cNvSpPr>
            <a:spLocks noGrp="1"/>
          </p:cNvSpPr>
          <p:nvPr>
            <p:ph type="dt" sz="half" idx="10"/>
          </p:nvPr>
        </p:nvSpPr>
        <p:spPr/>
        <p:txBody>
          <a:bodyPr/>
          <a:lstStyle/>
          <a:p>
            <a:fld id="{A79A3335-6331-4872-A8B7-ECD55539F4D0}" type="datetimeFigureOut">
              <a:rPr lang="tr-TR" smtClean="0"/>
              <a:pPr/>
              <a:t>23.11.2017</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A7F8E3F6-DE14-48B2-B2BC-6FABA9630FB8}" type="slidenum">
              <a:rPr lang="tr-TR" smtClean="0"/>
              <a:pPr/>
              <a:t>‹#›</a:t>
            </a:fld>
            <a:endParaRPr lang="tr-TR" dirty="0"/>
          </a:p>
        </p:txBody>
      </p:sp>
    </p:spTree>
    <p:extLst>
      <p:ext uri="{BB962C8B-B14F-4D97-AF65-F5344CB8AC3E}">
        <p14:creationId xmlns:p14="http://schemas.microsoft.com/office/powerpoint/2010/main" val="24482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1295400" y="255134"/>
            <a:ext cx="9601200" cy="1036850"/>
          </a:xfrm>
        </p:spPr>
        <p:txBody>
          <a:bodyPr/>
          <a:lstStyle/>
          <a:p>
            <a:r>
              <a:rPr lang="tr-TR"/>
              <a:t>Asıl başlık stilini düzenlemek için tıklayın</a:t>
            </a:r>
            <a:endParaRPr lang="tr-TR" dirty="0"/>
          </a:p>
        </p:txBody>
      </p:sp>
      <p:sp>
        <p:nvSpPr>
          <p:cNvPr id="3" name="Metin Yer Tutucusu 2"/>
          <p:cNvSpPr>
            <a:spLocks noGrp="1"/>
          </p:cNvSpPr>
          <p:nvPr>
            <p:ph type="body" idx="1"/>
          </p:nvPr>
        </p:nvSpPr>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1295400" y="2705100"/>
            <a:ext cx="4572000" cy="34671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5" name="Metin Yer Tutucusu 4"/>
          <p:cNvSpPr>
            <a:spLocks noGrp="1"/>
          </p:cNvSpPr>
          <p:nvPr>
            <p:ph type="body" sz="quarter" idx="3"/>
          </p:nvPr>
        </p:nvSpPr>
        <p:spPr>
          <a:xfrm>
            <a:off x="6324600" y="1828800"/>
            <a:ext cx="4572000" cy="847725"/>
          </a:xfrm>
        </p:spPr>
        <p:txBody>
          <a:bodyPr anchor="ctr">
            <a:normAutofit/>
          </a:bodyPr>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324600" y="2705100"/>
            <a:ext cx="4572000" cy="3467100"/>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7" name="Veri Yer Tutucusu 6"/>
          <p:cNvSpPr>
            <a:spLocks noGrp="1"/>
          </p:cNvSpPr>
          <p:nvPr>
            <p:ph type="dt" sz="half" idx="10"/>
          </p:nvPr>
        </p:nvSpPr>
        <p:spPr/>
        <p:txBody>
          <a:bodyPr/>
          <a:lstStyle/>
          <a:p>
            <a:fld id="{A79A3335-6331-4872-A8B7-ECD55539F4D0}" type="datetimeFigureOut">
              <a:rPr lang="tr-TR" smtClean="0"/>
              <a:pPr/>
              <a:t>23.11.2017</a:t>
            </a:fld>
            <a:endParaRPr lang="tr-TR" dirty="0"/>
          </a:p>
        </p:txBody>
      </p:sp>
      <p:sp>
        <p:nvSpPr>
          <p:cNvPr id="8" name="Altbilgi Yer Tutucusu 7"/>
          <p:cNvSpPr>
            <a:spLocks noGrp="1"/>
          </p:cNvSpPr>
          <p:nvPr>
            <p:ph type="ftr" sz="quarter" idx="11"/>
          </p:nvPr>
        </p:nvSpPr>
        <p:spPr/>
        <p:txBody>
          <a:bodyPr/>
          <a:lstStyle/>
          <a:p>
            <a:endParaRPr lang="tr-TR" dirty="0"/>
          </a:p>
        </p:txBody>
      </p:sp>
      <p:sp>
        <p:nvSpPr>
          <p:cNvPr id="9" name="Slayt Numarası Yer Tutucusu 8"/>
          <p:cNvSpPr>
            <a:spLocks noGrp="1"/>
          </p:cNvSpPr>
          <p:nvPr>
            <p:ph type="sldNum" sz="quarter" idx="12"/>
          </p:nvPr>
        </p:nvSpPr>
        <p:spPr/>
        <p:txBody>
          <a:bodyPr/>
          <a:lstStyle/>
          <a:p>
            <a:fld id="{A7F8E3F6-DE14-48B2-B2BC-6FABA9630FB8}" type="slidenum">
              <a:rPr lang="tr-TR" smtClean="0"/>
              <a:pPr/>
              <a:t>‹#›</a:t>
            </a:fld>
            <a:endParaRPr lang="tr-TR" dirty="0"/>
          </a:p>
        </p:txBody>
      </p:sp>
    </p:spTree>
    <p:extLst>
      <p:ext uri="{BB962C8B-B14F-4D97-AF65-F5344CB8AC3E}">
        <p14:creationId xmlns:p14="http://schemas.microsoft.com/office/powerpoint/2010/main" val="260236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stilini düzenlemek için tıklayın</a:t>
            </a:r>
            <a:endParaRPr lang="tr-TR" dirty="0"/>
          </a:p>
        </p:txBody>
      </p:sp>
      <p:sp>
        <p:nvSpPr>
          <p:cNvPr id="3" name="Veri Yer Tutucusu 2"/>
          <p:cNvSpPr>
            <a:spLocks noGrp="1"/>
          </p:cNvSpPr>
          <p:nvPr>
            <p:ph type="dt" sz="half" idx="10"/>
          </p:nvPr>
        </p:nvSpPr>
        <p:spPr/>
        <p:txBody>
          <a:bodyPr/>
          <a:lstStyle/>
          <a:p>
            <a:fld id="{A79A3335-6331-4872-A8B7-ECD55539F4D0}" type="datetimeFigureOut">
              <a:rPr lang="tr-TR" smtClean="0"/>
              <a:pPr/>
              <a:t>23.11.2017</a:t>
            </a:fld>
            <a:endParaRPr lang="tr-TR" dirty="0"/>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p:txBody>
          <a:bodyPr/>
          <a:lstStyle/>
          <a:p>
            <a:fld id="{A7F8E3F6-DE14-48B2-B2BC-6FABA9630FB8}" type="slidenum">
              <a:rPr lang="tr-TR" smtClean="0"/>
              <a:pPr/>
              <a:t>‹#›</a:t>
            </a:fld>
            <a:endParaRPr lang="tr-TR" dirty="0"/>
          </a:p>
        </p:txBody>
      </p:sp>
    </p:spTree>
    <p:extLst>
      <p:ext uri="{BB962C8B-B14F-4D97-AF65-F5344CB8AC3E}">
        <p14:creationId xmlns:p14="http://schemas.microsoft.com/office/powerpoint/2010/main" val="339733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79A3335-6331-4872-A8B7-ECD55539F4D0}" type="datetimeFigureOut">
              <a:rPr lang="tr-TR" smtClean="0"/>
              <a:pPr/>
              <a:t>23.11.2017</a:t>
            </a:fld>
            <a:endParaRPr lang="tr-TR" dirty="0"/>
          </a:p>
        </p:txBody>
      </p:sp>
      <p:sp>
        <p:nvSpPr>
          <p:cNvPr id="3" name="Altbilgi Yer Tutucusu 2"/>
          <p:cNvSpPr>
            <a:spLocks noGrp="1"/>
          </p:cNvSpPr>
          <p:nvPr>
            <p:ph type="ftr" sz="quarter" idx="11"/>
          </p:nvPr>
        </p:nvSpPr>
        <p:spPr/>
        <p:txBody>
          <a:bodyPr/>
          <a:lstStyle/>
          <a:p>
            <a:endParaRPr lang="tr-TR" dirty="0"/>
          </a:p>
        </p:txBody>
      </p:sp>
      <p:sp>
        <p:nvSpPr>
          <p:cNvPr id="4" name="Slayt Numarası Yer Tutucusu 3"/>
          <p:cNvSpPr>
            <a:spLocks noGrp="1"/>
          </p:cNvSpPr>
          <p:nvPr>
            <p:ph type="sldNum" sz="quarter" idx="12"/>
          </p:nvPr>
        </p:nvSpPr>
        <p:spPr/>
        <p:txBody>
          <a:bodyPr/>
          <a:lstStyle/>
          <a:p>
            <a:fld id="{A7F8E3F6-DE14-48B2-B2BC-6FABA9630FB8}" type="slidenum">
              <a:rPr lang="tr-TR" smtClean="0"/>
              <a:pPr/>
              <a:t>‹#›</a:t>
            </a:fld>
            <a:endParaRPr lang="tr-TR" dirty="0"/>
          </a:p>
        </p:txBody>
      </p:sp>
    </p:spTree>
    <p:extLst>
      <p:ext uri="{BB962C8B-B14F-4D97-AF65-F5344CB8AC3E}">
        <p14:creationId xmlns:p14="http://schemas.microsoft.com/office/powerpoint/2010/main" val="298363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nchor="b"/>
          <a:lstStyle>
            <a:lvl1pPr>
              <a:defRPr sz="3200"/>
            </a:lvl1pPr>
          </a:lstStyle>
          <a:p>
            <a:r>
              <a:rPr lang="tr-TR"/>
              <a:t>Asıl başlık stilini düzenlemek için tıklayın</a:t>
            </a:r>
            <a:endParaRPr lang="tr-TR" dirty="0"/>
          </a:p>
        </p:txBody>
      </p:sp>
      <p:sp>
        <p:nvSpPr>
          <p:cNvPr id="3" name="İçerik Yer Tutucusu 2"/>
          <p:cNvSpPr>
            <a:spLocks noGrp="1"/>
          </p:cNvSpPr>
          <p:nvPr>
            <p:ph idx="1"/>
          </p:nvPr>
        </p:nvSpPr>
        <p:spPr>
          <a:xfrm>
            <a:off x="4728209" y="1828800"/>
            <a:ext cx="6126480" cy="43434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Metin Yer Tutucusu 3"/>
          <p:cNvSpPr>
            <a:spLocks noGrp="1"/>
          </p:cNvSpPr>
          <p:nvPr>
            <p:ph type="body" sz="half" idx="2"/>
          </p:nvPr>
        </p:nvSpPr>
        <p:spPr>
          <a:xfrm>
            <a:off x="1295400" y="1828800"/>
            <a:ext cx="3017520" cy="4343400"/>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A79A3335-6331-4872-A8B7-ECD55539F4D0}" type="datetimeFigureOut">
              <a:rPr lang="tr-TR" smtClean="0"/>
              <a:pPr/>
              <a:t>23.11.2017</a:t>
            </a:fld>
            <a:endParaRPr lang="tr-TR" dirty="0"/>
          </a:p>
        </p:txBody>
      </p:sp>
      <p:sp>
        <p:nvSpPr>
          <p:cNvPr id="6" name="Altbilgi Yer Tutucusu 5"/>
          <p:cNvSpPr>
            <a:spLocks noGrp="1"/>
          </p:cNvSpPr>
          <p:nvPr>
            <p:ph type="ftr" sz="quarter" idx="11"/>
          </p:nvPr>
        </p:nvSpPr>
        <p:spPr/>
        <p:txBody>
          <a:bodyPr/>
          <a:lstStyle/>
          <a:p>
            <a:endParaRPr lang="tr-TR" dirty="0"/>
          </a:p>
        </p:txBody>
      </p:sp>
      <p:sp>
        <p:nvSpPr>
          <p:cNvPr id="7" name="Slayt Numarası Yer Tutucusu 6"/>
          <p:cNvSpPr>
            <a:spLocks noGrp="1"/>
          </p:cNvSpPr>
          <p:nvPr>
            <p:ph type="sldNum" sz="quarter" idx="12"/>
          </p:nvPr>
        </p:nvSpPr>
        <p:spPr/>
        <p:txBody>
          <a:bodyPr/>
          <a:lstStyle/>
          <a:p>
            <a:fld id="{A7F8E3F6-DE14-48B2-B2BC-6FABA9630FB8}" type="slidenum">
              <a:rPr lang="tr-TR" smtClean="0"/>
              <a:pPr/>
              <a:t>‹#›</a:t>
            </a:fld>
            <a:endParaRPr lang="tr-TR" dirty="0"/>
          </a:p>
        </p:txBody>
      </p:sp>
    </p:spTree>
    <p:extLst>
      <p:ext uri="{BB962C8B-B14F-4D97-AF65-F5344CB8AC3E}">
        <p14:creationId xmlns:p14="http://schemas.microsoft.com/office/powerpoint/2010/main" val="25476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Dikdörtgen 6"/>
          <p:cNvSpPr/>
          <p:nvPr userDrawn="1"/>
        </p:nvSpPr>
        <p:spPr bwMode="white">
          <a:xfrm>
            <a:off x="0" y="0"/>
            <a:ext cx="12192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8" name="Dikdörtgen 7"/>
          <p:cNvSpPr/>
          <p:nvPr userDrawn="1"/>
        </p:nvSpPr>
        <p:spPr>
          <a:xfrm>
            <a:off x="0" y="1371600"/>
            <a:ext cx="12192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9" name="Dikdörtgen 8"/>
          <p:cNvSpPr/>
          <p:nvPr userDrawn="1"/>
        </p:nvSpPr>
        <p:spPr>
          <a:xfrm>
            <a:off x="0" y="1443006"/>
            <a:ext cx="12192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
        <p:nvSpPr>
          <p:cNvPr id="2" name="Başlık Yer Tutucusu 1"/>
          <p:cNvSpPr>
            <a:spLocks noGrp="1"/>
          </p:cNvSpPr>
          <p:nvPr>
            <p:ph type="title"/>
          </p:nvPr>
        </p:nvSpPr>
        <p:spPr>
          <a:xfrm>
            <a:off x="1295400" y="255134"/>
            <a:ext cx="9601200" cy="1036850"/>
          </a:xfrm>
          <a:prstGeom prst="rect">
            <a:avLst/>
          </a:prstGeom>
        </p:spPr>
        <p:txBody>
          <a:bodyPr vert="horz" lIns="91440" tIns="45720" rIns="91440" bIns="45720" rtlCol="0" anchor="b">
            <a:normAutofit/>
          </a:bodyPr>
          <a:lstStyle/>
          <a:p>
            <a:r>
              <a:rPr lang="tr-TR" dirty="0"/>
              <a:t>Asıl başlık stili için tıklatın</a:t>
            </a:r>
          </a:p>
        </p:txBody>
      </p:sp>
      <p:sp>
        <p:nvSpPr>
          <p:cNvPr id="3" name="Metin Yer Tutucusu 2"/>
          <p:cNvSpPr>
            <a:spLocks noGrp="1"/>
          </p:cNvSpPr>
          <p:nvPr>
            <p:ph type="body" idx="1"/>
          </p:nvPr>
        </p:nvSpPr>
        <p:spPr>
          <a:xfrm>
            <a:off x="1295400" y="1828800"/>
            <a:ext cx="9601200" cy="4343400"/>
          </a:xfrm>
          <a:prstGeom prst="rect">
            <a:avLst/>
          </a:prstGeom>
        </p:spPr>
        <p:txBody>
          <a:bodyPr vert="horz" lIns="91440" tIns="45720" rIns="91440" bIns="45720" rtlCol="0">
            <a:normAutofit/>
          </a:bodyPr>
          <a:lstStyle/>
          <a:p>
            <a:pPr lvl="0"/>
            <a:r>
              <a:rPr lang="tr-TR" dirty="0"/>
              <a:t>Asıl metin stillerini düzenlemek için tıklatın</a:t>
            </a:r>
          </a:p>
          <a:p>
            <a:pPr lvl="1"/>
            <a:r>
              <a:rPr lang="tr-TR" dirty="0"/>
              <a:t>İkinci düzey</a:t>
            </a:r>
          </a:p>
          <a:p>
            <a:pPr lvl="2"/>
            <a:r>
              <a:rPr lang="tr-TR" dirty="0"/>
              <a:t>Üçüncü </a:t>
            </a:r>
            <a:r>
              <a:rPr lang="tr-TR" noProof="0" dirty="0"/>
              <a:t>düzey</a:t>
            </a:r>
          </a:p>
          <a:p>
            <a:pPr lvl="3"/>
            <a:r>
              <a:rPr lang="tr-TR" dirty="0"/>
              <a:t>Dördüncü düzey</a:t>
            </a:r>
          </a:p>
          <a:p>
            <a:pPr lvl="4"/>
            <a:r>
              <a:rPr lang="tr-TR" dirty="0"/>
              <a:t>Beşinci düzey</a:t>
            </a:r>
          </a:p>
        </p:txBody>
      </p:sp>
      <p:sp>
        <p:nvSpPr>
          <p:cNvPr id="4" name="Veri Yer Tutucusu 3"/>
          <p:cNvSpPr>
            <a:spLocks noGrp="1"/>
          </p:cNvSpPr>
          <p:nvPr>
            <p:ph type="dt" sz="half" idx="2"/>
          </p:nvPr>
        </p:nvSpPr>
        <p:spPr>
          <a:xfrm>
            <a:off x="7791449" y="6374999"/>
            <a:ext cx="1480705" cy="274320"/>
          </a:xfrm>
          <a:prstGeom prst="rect">
            <a:avLst/>
          </a:prstGeom>
        </p:spPr>
        <p:txBody>
          <a:bodyPr vert="horz" lIns="91440" tIns="45720" rIns="91440" bIns="45720" rtlCol="0" anchor="ctr"/>
          <a:lstStyle>
            <a:lvl1pPr algn="r">
              <a:defRPr sz="1000">
                <a:solidFill>
                  <a:schemeClr val="tx1"/>
                </a:solidFill>
              </a:defRPr>
            </a:lvl1pPr>
          </a:lstStyle>
          <a:p>
            <a:fld id="{A79A3335-6331-4872-A8B7-ECD55539F4D0}" type="datetimeFigureOut">
              <a:rPr lang="tr-TR" smtClean="0"/>
              <a:pPr/>
              <a:t>23.11.2017</a:t>
            </a:fld>
            <a:endParaRPr lang="tr-TR" dirty="0"/>
          </a:p>
        </p:txBody>
      </p:sp>
      <p:sp>
        <p:nvSpPr>
          <p:cNvPr id="5" name="Altbilgi Yer Tutucusu 4"/>
          <p:cNvSpPr>
            <a:spLocks noGrp="1"/>
          </p:cNvSpPr>
          <p:nvPr>
            <p:ph type="ftr" sz="quarter" idx="3"/>
          </p:nvPr>
        </p:nvSpPr>
        <p:spPr>
          <a:xfrm>
            <a:off x="1295399" y="6374999"/>
            <a:ext cx="6243203" cy="274320"/>
          </a:xfrm>
          <a:prstGeom prst="rect">
            <a:avLst/>
          </a:prstGeom>
        </p:spPr>
        <p:txBody>
          <a:bodyPr vert="horz" lIns="91440" tIns="45720" rIns="91440" bIns="45720" rtlCol="0" anchor="ctr"/>
          <a:lstStyle>
            <a:lvl1pPr algn="l">
              <a:defRPr sz="1000">
                <a:solidFill>
                  <a:schemeClr val="tx1"/>
                </a:solidFill>
              </a:defRPr>
            </a:lvl1pPr>
          </a:lstStyle>
          <a:p>
            <a:endParaRPr lang="tr-TR" dirty="0"/>
          </a:p>
        </p:txBody>
      </p:sp>
      <p:sp>
        <p:nvSpPr>
          <p:cNvPr id="6" name="Slayt Numarası Yer Tutucusu 5"/>
          <p:cNvSpPr>
            <a:spLocks noGrp="1"/>
          </p:cNvSpPr>
          <p:nvPr>
            <p:ph type="sldNum" sz="quarter" idx="4"/>
          </p:nvPr>
        </p:nvSpPr>
        <p:spPr>
          <a:xfrm>
            <a:off x="9525000" y="6374999"/>
            <a:ext cx="1371600" cy="274320"/>
          </a:xfrm>
          <a:prstGeom prst="rect">
            <a:avLst/>
          </a:prstGeom>
        </p:spPr>
        <p:txBody>
          <a:bodyPr vert="horz" lIns="91440" tIns="45720" rIns="91440" bIns="45720" rtlCol="0" anchor="ctr"/>
          <a:lstStyle>
            <a:lvl1pPr algn="r">
              <a:defRPr sz="1000">
                <a:solidFill>
                  <a:schemeClr val="tx1"/>
                </a:solidFill>
              </a:defRPr>
            </a:lvl1pPr>
          </a:lstStyle>
          <a:p>
            <a:fld id="{A7F8E3F6-DE14-48B2-B2BC-6FABA9630FB8}" type="slidenum">
              <a:rPr lang="tr-TR" smtClean="0"/>
              <a:pPr/>
              <a:t>‹#›</a:t>
            </a:fld>
            <a:endParaRPr lang="tr-TR" dirty="0"/>
          </a:p>
        </p:txBody>
      </p:sp>
    </p:spTree>
    <p:extLst>
      <p:ext uri="{BB962C8B-B14F-4D97-AF65-F5344CB8AC3E}">
        <p14:creationId xmlns:p14="http://schemas.microsoft.com/office/powerpoint/2010/main" val="25947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bidb.kku.edu.tr/Idari"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bidb.kku.edu.tr/Idari"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bilgiguvenligi.gov.tr/" TargetMode="Externa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72980" y="421106"/>
            <a:ext cx="6310562" cy="2424363"/>
          </a:xfrm>
        </p:spPr>
        <p:txBody>
          <a:bodyPr/>
          <a:lstStyle/>
          <a:p>
            <a:pPr algn="ctr" defTabSz="914400">
              <a:lnSpc>
                <a:spcPct val="90000"/>
              </a:lnSpc>
              <a:spcBef>
                <a:spcPts val="0"/>
              </a:spcBef>
              <a:buNone/>
            </a:pPr>
            <a:r>
              <a:rPr lang="tr-TR" sz="4000" b="0" i="0" dirty="0">
                <a:solidFill>
                  <a:srgbClr val="595959"/>
                </a:solidFill>
                <a:latin typeface="Book Antiqua"/>
                <a:ea typeface="+mj-ea"/>
                <a:cs typeface="+mj-cs"/>
              </a:rPr>
              <a:t>Bilgi Güvenliği Farkındalık Bilgilendirme</a:t>
            </a:r>
            <a:br>
              <a:rPr lang="tr-TR" sz="4000" b="0" i="0" dirty="0">
                <a:solidFill>
                  <a:srgbClr val="595959"/>
                </a:solidFill>
                <a:latin typeface="Book Antiqua"/>
                <a:ea typeface="+mj-ea"/>
                <a:cs typeface="+mj-cs"/>
              </a:rPr>
            </a:br>
            <a:r>
              <a:rPr lang="tr-TR" sz="4000" b="0" i="0" dirty="0">
                <a:solidFill>
                  <a:srgbClr val="595959"/>
                </a:solidFill>
                <a:latin typeface="Book Antiqua"/>
                <a:ea typeface="+mj-ea"/>
                <a:cs typeface="+mj-cs"/>
              </a:rPr>
              <a:t>Sunumu</a:t>
            </a:r>
            <a:br>
              <a:rPr lang="tr-TR" sz="4000" b="0" i="0" dirty="0">
                <a:solidFill>
                  <a:srgbClr val="595959"/>
                </a:solidFill>
                <a:latin typeface="Book Antiqua"/>
                <a:ea typeface="+mj-ea"/>
                <a:cs typeface="+mj-cs"/>
              </a:rPr>
            </a:br>
            <a:endParaRPr lang="tr-TR" sz="4000" b="0" i="0" dirty="0">
              <a:solidFill>
                <a:srgbClr val="595959"/>
              </a:solidFill>
              <a:latin typeface="Book Antiqua"/>
              <a:ea typeface="+mj-ea"/>
              <a:cs typeface="+mj-cs"/>
            </a:endParaRPr>
          </a:p>
        </p:txBody>
      </p:sp>
      <p:sp>
        <p:nvSpPr>
          <p:cNvPr id="3" name="Alt Başlık 2"/>
          <p:cNvSpPr>
            <a:spLocks noGrp="1"/>
          </p:cNvSpPr>
          <p:nvPr>
            <p:ph type="subTitle" idx="1"/>
          </p:nvPr>
        </p:nvSpPr>
        <p:spPr>
          <a:xfrm>
            <a:off x="372980" y="5251784"/>
            <a:ext cx="6043061" cy="920416"/>
          </a:xfrm>
        </p:spPr>
        <p:txBody>
          <a:bodyPr>
            <a:normAutofit/>
          </a:bodyPr>
          <a:lstStyle/>
          <a:p>
            <a:pPr marL="0" indent="0" algn="ctr">
              <a:buNone/>
            </a:pPr>
            <a:r>
              <a:rPr lang="tr-TR" sz="1600" b="0" i="0" dirty="0"/>
              <a:t>Kırıkkale Üniversitesi</a:t>
            </a:r>
          </a:p>
          <a:p>
            <a:pPr marL="0" indent="0" algn="ctr">
              <a:buNone/>
            </a:pPr>
            <a:r>
              <a:rPr lang="tr-TR" sz="1600" dirty="0"/>
              <a:t>Bilgi İşlem Dairesi Başkanlığı</a:t>
            </a:r>
            <a:endParaRPr lang="tr-TR" sz="1600" b="0" i="0" dirty="0"/>
          </a:p>
        </p:txBody>
      </p:sp>
      <p:pic>
        <p:nvPicPr>
          <p:cNvPr id="63" name="Resim Yer Tutucusu 62">
            <a:extLst>
              <a:ext uri="{FF2B5EF4-FFF2-40B4-BE49-F238E27FC236}">
                <a16:creationId xmlns:a16="http://schemas.microsoft.com/office/drawing/2014/main" id="{E63B7972-6942-4C1F-BF4C-EB39A584EDD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3715" r="33715"/>
          <a:stretch>
            <a:fillRect/>
          </a:stretch>
        </p:blipFill>
        <p:spPr/>
      </p:pic>
    </p:spTree>
    <p:extLst>
      <p:ext uri="{BB962C8B-B14F-4D97-AF65-F5344CB8AC3E}">
        <p14:creationId xmlns:p14="http://schemas.microsoft.com/office/powerpoint/2010/main" val="138059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3884" y="1864311"/>
            <a:ext cx="4314548" cy="4343400"/>
          </a:xfrm>
        </p:spPr>
        <p:txBody>
          <a:bodyPr/>
          <a:lstStyle/>
          <a:p>
            <a:pPr marL="274320" indent="-274320" algn="l" defTabSz="914400">
              <a:lnSpc>
                <a:spcPct val="90000"/>
              </a:lnSpc>
              <a:spcBef>
                <a:spcPts val="1800"/>
              </a:spcBef>
              <a:buClr>
                <a:srgbClr val="595959"/>
              </a:buClr>
              <a:buFont typeface="Arial"/>
              <a:buChar char="•"/>
            </a:pPr>
            <a:r>
              <a:rPr lang="tr-TR" sz="2400" b="0" i="0" dirty="0" err="1">
                <a:solidFill>
                  <a:srgbClr val="595959"/>
                </a:solidFill>
                <a:latin typeface="Book Antiqua"/>
                <a:ea typeface="+mn-ea"/>
                <a:cs typeface="+mn-cs"/>
              </a:rPr>
              <a:t>MacOS</a:t>
            </a:r>
            <a:r>
              <a:rPr lang="tr-TR" dirty="0">
                <a:solidFill>
                  <a:srgbClr val="595959"/>
                </a:solidFill>
                <a:latin typeface="Book Antiqua"/>
              </a:rPr>
              <a:t> X  sistemi için gelen güncellemeleri  «</a:t>
            </a:r>
            <a:r>
              <a:rPr lang="tr-TR" dirty="0" err="1">
                <a:solidFill>
                  <a:srgbClr val="595959"/>
                </a:solidFill>
                <a:latin typeface="Book Antiqua"/>
              </a:rPr>
              <a:t>App</a:t>
            </a:r>
            <a:r>
              <a:rPr lang="tr-TR" dirty="0">
                <a:solidFill>
                  <a:srgbClr val="595959"/>
                </a:solidFill>
                <a:latin typeface="Book Antiqua"/>
              </a:rPr>
              <a:t> </a:t>
            </a:r>
            <a:r>
              <a:rPr lang="tr-TR" dirty="0" err="1">
                <a:solidFill>
                  <a:srgbClr val="595959"/>
                </a:solidFill>
                <a:latin typeface="Book Antiqua"/>
              </a:rPr>
              <a:t>Store</a:t>
            </a:r>
            <a:r>
              <a:rPr lang="tr-TR" dirty="0">
                <a:solidFill>
                  <a:srgbClr val="595959"/>
                </a:solidFill>
                <a:latin typeface="Book Antiqua"/>
              </a:rPr>
              <a:t>» üzerinden yapabilirsiniz.</a:t>
            </a:r>
            <a:endParaRPr lang="tr-TR" sz="2400" b="0" i="0" dirty="0">
              <a:solidFill>
                <a:srgbClr val="595959"/>
              </a:solidFill>
              <a:latin typeface="Book Antiqua"/>
              <a:ea typeface="+mn-ea"/>
              <a:cs typeface="+mn-cs"/>
            </a:endParaRPr>
          </a:p>
        </p:txBody>
      </p:sp>
      <p:pic>
        <p:nvPicPr>
          <p:cNvPr id="5" name="Resim 4">
            <a:extLst>
              <a:ext uri="{FF2B5EF4-FFF2-40B4-BE49-F238E27FC236}">
                <a16:creationId xmlns:a16="http://schemas.microsoft.com/office/drawing/2014/main" id="{D2F9A280-C578-41AE-8DC2-803118295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8769" y="5954658"/>
            <a:ext cx="873231" cy="903342"/>
          </a:xfrm>
          <a:prstGeom prst="rect">
            <a:avLst/>
          </a:prstGeom>
        </p:spPr>
      </p:pic>
      <p:pic>
        <p:nvPicPr>
          <p:cNvPr id="8" name="Resim 7">
            <a:extLst>
              <a:ext uri="{FF2B5EF4-FFF2-40B4-BE49-F238E27FC236}">
                <a16:creationId xmlns:a16="http://schemas.microsoft.com/office/drawing/2014/main" id="{C38C2664-7CFB-460C-ABD3-A9FBFED45D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8851" y="1593435"/>
            <a:ext cx="5456992" cy="4885152"/>
          </a:xfrm>
          <a:prstGeom prst="rect">
            <a:avLst/>
          </a:prstGeom>
        </p:spPr>
      </p:pic>
    </p:spTree>
    <p:extLst>
      <p:ext uri="{BB962C8B-B14F-4D97-AF65-F5344CB8AC3E}">
        <p14:creationId xmlns:p14="http://schemas.microsoft.com/office/powerpoint/2010/main" val="933354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3884" y="1864311"/>
            <a:ext cx="4314548" cy="4343400"/>
          </a:xfrm>
        </p:spPr>
        <p:txBody>
          <a:bodyPr/>
          <a:lstStyle/>
          <a:p>
            <a:pPr marL="274320" indent="-274320" algn="l" defTabSz="914400">
              <a:lnSpc>
                <a:spcPct val="90000"/>
              </a:lnSpc>
              <a:spcBef>
                <a:spcPts val="1800"/>
              </a:spcBef>
              <a:buClr>
                <a:srgbClr val="595959"/>
              </a:buClr>
              <a:buFont typeface="Arial"/>
              <a:buChar char="•"/>
            </a:pPr>
            <a:r>
              <a:rPr lang="tr-TR" dirty="0" err="1">
                <a:solidFill>
                  <a:srgbClr val="595959"/>
                </a:solidFill>
                <a:latin typeface="Book Antiqua"/>
              </a:rPr>
              <a:t>Ubuntu</a:t>
            </a:r>
            <a:r>
              <a:rPr lang="tr-TR" dirty="0">
                <a:solidFill>
                  <a:srgbClr val="595959"/>
                </a:solidFill>
                <a:latin typeface="Book Antiqua"/>
              </a:rPr>
              <a:t> işletim sistemi için gerekli sistem güncellemelerini  «Update Manager» programı ile yapabilirsiniz.</a:t>
            </a:r>
            <a:endParaRPr lang="tr-TR" sz="2400" b="0" i="0" dirty="0">
              <a:solidFill>
                <a:srgbClr val="595959"/>
              </a:solidFill>
              <a:latin typeface="Book Antiqua"/>
              <a:ea typeface="+mn-ea"/>
              <a:cs typeface="+mn-cs"/>
            </a:endParaRPr>
          </a:p>
        </p:txBody>
      </p:sp>
      <p:pic>
        <p:nvPicPr>
          <p:cNvPr id="5" name="Resim 4">
            <a:extLst>
              <a:ext uri="{FF2B5EF4-FFF2-40B4-BE49-F238E27FC236}">
                <a16:creationId xmlns:a16="http://schemas.microsoft.com/office/drawing/2014/main" id="{D2F9A280-C578-41AE-8DC2-803118295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8769" y="5954658"/>
            <a:ext cx="873231" cy="903342"/>
          </a:xfrm>
          <a:prstGeom prst="rect">
            <a:avLst/>
          </a:prstGeom>
        </p:spPr>
      </p:pic>
      <p:pic>
        <p:nvPicPr>
          <p:cNvPr id="4" name="Resim 3">
            <a:extLst>
              <a:ext uri="{FF2B5EF4-FFF2-40B4-BE49-F238E27FC236}">
                <a16:creationId xmlns:a16="http://schemas.microsoft.com/office/drawing/2014/main" id="{C9640E4D-9768-44E9-9CC9-3EC6F451A2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1736" y="1492558"/>
            <a:ext cx="5958787" cy="5086905"/>
          </a:xfrm>
          <a:prstGeom prst="rect">
            <a:avLst/>
          </a:prstGeom>
        </p:spPr>
      </p:pic>
    </p:spTree>
    <p:extLst>
      <p:ext uri="{BB962C8B-B14F-4D97-AF65-F5344CB8AC3E}">
        <p14:creationId xmlns:p14="http://schemas.microsoft.com/office/powerpoint/2010/main" val="367685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3884" y="1864311"/>
            <a:ext cx="4314548" cy="4343400"/>
          </a:xfrm>
        </p:spPr>
        <p:txBody>
          <a:bodyPr/>
          <a:lstStyle/>
          <a:p>
            <a:pPr marL="274320" indent="-274320" algn="l" defTabSz="914400">
              <a:lnSpc>
                <a:spcPct val="90000"/>
              </a:lnSpc>
              <a:spcBef>
                <a:spcPts val="1800"/>
              </a:spcBef>
              <a:buClr>
                <a:srgbClr val="595959"/>
              </a:buClr>
              <a:buFont typeface="Arial"/>
              <a:buChar char="•"/>
            </a:pPr>
            <a:r>
              <a:rPr lang="tr-TR" sz="2400" b="0" i="0" dirty="0" err="1">
                <a:solidFill>
                  <a:srgbClr val="595959"/>
                </a:solidFill>
                <a:latin typeface="Book Antiqua"/>
                <a:ea typeface="+mn-ea"/>
                <a:cs typeface="+mn-cs"/>
              </a:rPr>
              <a:t>Android</a:t>
            </a:r>
            <a:r>
              <a:rPr lang="tr-TR" sz="2400" b="0" i="0" dirty="0">
                <a:solidFill>
                  <a:srgbClr val="595959"/>
                </a:solidFill>
                <a:latin typeface="Book Antiqua"/>
                <a:ea typeface="+mn-ea"/>
                <a:cs typeface="+mn-cs"/>
              </a:rPr>
              <a:t> cihazlarınız için ise «Ayarlar -</a:t>
            </a:r>
            <a:r>
              <a:rPr lang="en-US" dirty="0">
                <a:solidFill>
                  <a:srgbClr val="595959"/>
                </a:solidFill>
                <a:latin typeface="Book Antiqua"/>
              </a:rPr>
              <a:t>&gt; </a:t>
            </a:r>
            <a:r>
              <a:rPr lang="en-US" dirty="0" err="1">
                <a:solidFill>
                  <a:srgbClr val="595959"/>
                </a:solidFill>
                <a:latin typeface="Book Antiqua"/>
              </a:rPr>
              <a:t>Yaz</a:t>
            </a:r>
            <a:r>
              <a:rPr lang="tr-TR" dirty="0">
                <a:solidFill>
                  <a:srgbClr val="595959"/>
                </a:solidFill>
                <a:latin typeface="Book Antiqua"/>
              </a:rPr>
              <a:t>ılım Güncellemesi» üzerinden yapabilirsiniz.</a:t>
            </a:r>
            <a:endParaRPr lang="tr-TR" sz="2400" b="0" i="0" dirty="0">
              <a:solidFill>
                <a:srgbClr val="595959"/>
              </a:solidFill>
              <a:latin typeface="Book Antiqua"/>
              <a:ea typeface="+mn-ea"/>
              <a:cs typeface="+mn-cs"/>
            </a:endParaRPr>
          </a:p>
        </p:txBody>
      </p:sp>
      <p:pic>
        <p:nvPicPr>
          <p:cNvPr id="5" name="Resim 4">
            <a:extLst>
              <a:ext uri="{FF2B5EF4-FFF2-40B4-BE49-F238E27FC236}">
                <a16:creationId xmlns:a16="http://schemas.microsoft.com/office/drawing/2014/main" id="{D2F9A280-C578-41AE-8DC2-803118295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8769" y="5954658"/>
            <a:ext cx="873231" cy="903342"/>
          </a:xfrm>
          <a:prstGeom prst="rect">
            <a:avLst/>
          </a:prstGeom>
        </p:spPr>
      </p:pic>
      <p:pic>
        <p:nvPicPr>
          <p:cNvPr id="10" name="Resim 9">
            <a:extLst>
              <a:ext uri="{FF2B5EF4-FFF2-40B4-BE49-F238E27FC236}">
                <a16:creationId xmlns:a16="http://schemas.microsoft.com/office/drawing/2014/main" id="{BFB4A518-4F72-4C69-B12C-79AFBB21EE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6951" y="1664286"/>
            <a:ext cx="5324475" cy="4743450"/>
          </a:xfrm>
          <a:prstGeom prst="rect">
            <a:avLst/>
          </a:prstGeom>
        </p:spPr>
      </p:pic>
    </p:spTree>
    <p:extLst>
      <p:ext uri="{BB962C8B-B14F-4D97-AF65-F5344CB8AC3E}">
        <p14:creationId xmlns:p14="http://schemas.microsoft.com/office/powerpoint/2010/main" val="337677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3884" y="1864311"/>
            <a:ext cx="4314548" cy="4343400"/>
          </a:xfrm>
        </p:spPr>
        <p:txBody>
          <a:bodyPr/>
          <a:lstStyle/>
          <a:p>
            <a:pPr marL="274320" indent="-274320" algn="l" defTabSz="914400">
              <a:lnSpc>
                <a:spcPct val="90000"/>
              </a:lnSpc>
              <a:spcBef>
                <a:spcPts val="1800"/>
              </a:spcBef>
              <a:buClr>
                <a:srgbClr val="595959"/>
              </a:buClr>
              <a:buFont typeface="Arial"/>
              <a:buChar char="•"/>
            </a:pPr>
            <a:r>
              <a:rPr lang="tr-TR" sz="2400" b="0" i="0" dirty="0">
                <a:solidFill>
                  <a:srgbClr val="595959"/>
                </a:solidFill>
                <a:latin typeface="Book Antiqua"/>
                <a:ea typeface="+mn-ea"/>
                <a:cs typeface="+mn-cs"/>
              </a:rPr>
              <a:t>İOS cihazlarınız için  yayınlanan güncellemeleri «Ayarlar-</a:t>
            </a:r>
            <a:r>
              <a:rPr lang="en-US" dirty="0">
                <a:solidFill>
                  <a:srgbClr val="595959"/>
                </a:solidFill>
                <a:latin typeface="Book Antiqua"/>
              </a:rPr>
              <a:t>&gt;</a:t>
            </a:r>
            <a:r>
              <a:rPr lang="en-US" dirty="0" err="1">
                <a:solidFill>
                  <a:srgbClr val="595959"/>
                </a:solidFill>
                <a:latin typeface="Book Antiqua"/>
              </a:rPr>
              <a:t>Genel</a:t>
            </a:r>
            <a:r>
              <a:rPr lang="en-US" dirty="0">
                <a:solidFill>
                  <a:srgbClr val="595959"/>
                </a:solidFill>
                <a:latin typeface="Book Antiqua"/>
              </a:rPr>
              <a:t>-&gt;</a:t>
            </a:r>
            <a:r>
              <a:rPr lang="tr-TR" dirty="0">
                <a:solidFill>
                  <a:srgbClr val="595959"/>
                </a:solidFill>
                <a:latin typeface="Book Antiqua"/>
              </a:rPr>
              <a:t>Yazılım Güncellemesi» üzerinden yapabilirsiniz.</a:t>
            </a:r>
            <a:endParaRPr lang="tr-TR" sz="2400" b="0" i="0" dirty="0">
              <a:solidFill>
                <a:srgbClr val="595959"/>
              </a:solidFill>
              <a:latin typeface="Book Antiqua"/>
              <a:ea typeface="+mn-ea"/>
              <a:cs typeface="+mn-cs"/>
            </a:endParaRPr>
          </a:p>
        </p:txBody>
      </p:sp>
      <p:pic>
        <p:nvPicPr>
          <p:cNvPr id="5" name="Resim 4">
            <a:extLst>
              <a:ext uri="{FF2B5EF4-FFF2-40B4-BE49-F238E27FC236}">
                <a16:creationId xmlns:a16="http://schemas.microsoft.com/office/drawing/2014/main" id="{D2F9A280-C578-41AE-8DC2-803118295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8769" y="5954658"/>
            <a:ext cx="873231" cy="903342"/>
          </a:xfrm>
          <a:prstGeom prst="rect">
            <a:avLst/>
          </a:prstGeom>
        </p:spPr>
      </p:pic>
      <p:pic>
        <p:nvPicPr>
          <p:cNvPr id="4" name="Resim 3">
            <a:extLst>
              <a:ext uri="{FF2B5EF4-FFF2-40B4-BE49-F238E27FC236}">
                <a16:creationId xmlns:a16="http://schemas.microsoft.com/office/drawing/2014/main" id="{A03CEF1B-0C54-44B9-BCCE-A0B2B21912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060" y="1754310"/>
            <a:ext cx="3810000" cy="3171825"/>
          </a:xfrm>
          <a:prstGeom prst="rect">
            <a:avLst/>
          </a:prstGeom>
        </p:spPr>
      </p:pic>
    </p:spTree>
    <p:extLst>
      <p:ext uri="{BB962C8B-B14F-4D97-AF65-F5344CB8AC3E}">
        <p14:creationId xmlns:p14="http://schemas.microsoft.com/office/powerpoint/2010/main" val="130624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3884" y="1864311"/>
            <a:ext cx="4314548" cy="4343400"/>
          </a:xfrm>
        </p:spPr>
        <p:txBody>
          <a:bodyPr/>
          <a:lstStyle/>
          <a:p>
            <a:pPr marL="274320" indent="-274320" algn="l" defTabSz="914400">
              <a:lnSpc>
                <a:spcPct val="90000"/>
              </a:lnSpc>
              <a:spcBef>
                <a:spcPts val="1800"/>
              </a:spcBef>
              <a:buClr>
                <a:srgbClr val="595959"/>
              </a:buClr>
              <a:buFont typeface="Arial"/>
              <a:buChar char="•"/>
            </a:pPr>
            <a:r>
              <a:rPr lang="tr-TR" sz="2400" b="0" i="0" dirty="0">
                <a:solidFill>
                  <a:srgbClr val="595959"/>
                </a:solidFill>
                <a:latin typeface="Book Antiqua"/>
                <a:ea typeface="+mn-ea"/>
                <a:cs typeface="+mn-cs"/>
              </a:rPr>
              <a:t>Sizler de kendi güvenliğinize önem veriyorsanız ve bilgilerinizin  yabancı kişilerin ellerine geçmesini istemiyorsanız, yazılımlarınızı güncelleyin!</a:t>
            </a:r>
          </a:p>
        </p:txBody>
      </p:sp>
      <p:pic>
        <p:nvPicPr>
          <p:cNvPr id="5" name="Resim 4">
            <a:extLst>
              <a:ext uri="{FF2B5EF4-FFF2-40B4-BE49-F238E27FC236}">
                <a16:creationId xmlns:a16="http://schemas.microsoft.com/office/drawing/2014/main" id="{D2F9A280-C578-41AE-8DC2-803118295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8769" y="5954658"/>
            <a:ext cx="873231" cy="903342"/>
          </a:xfrm>
          <a:prstGeom prst="rect">
            <a:avLst/>
          </a:prstGeom>
        </p:spPr>
      </p:pic>
      <p:pic>
        <p:nvPicPr>
          <p:cNvPr id="4" name="Resim 3">
            <a:extLst>
              <a:ext uri="{FF2B5EF4-FFF2-40B4-BE49-F238E27FC236}">
                <a16:creationId xmlns:a16="http://schemas.microsoft.com/office/drawing/2014/main" id="{F56E56BA-2771-4AAB-B5BC-757273E3F5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1684" y="1547258"/>
            <a:ext cx="5130360" cy="4596090"/>
          </a:xfrm>
          <a:prstGeom prst="rect">
            <a:avLst/>
          </a:prstGeom>
        </p:spPr>
      </p:pic>
    </p:spTree>
    <p:extLst>
      <p:ext uri="{BB962C8B-B14F-4D97-AF65-F5344CB8AC3E}">
        <p14:creationId xmlns:p14="http://schemas.microsoft.com/office/powerpoint/2010/main" val="568122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8BD10BB-D01C-4F34-A9CB-0A146A72779F}"/>
              </a:ext>
            </a:extLst>
          </p:cNvPr>
          <p:cNvSpPr>
            <a:spLocks noGrp="1"/>
          </p:cNvSpPr>
          <p:nvPr>
            <p:ph idx="1"/>
          </p:nvPr>
        </p:nvSpPr>
        <p:spPr>
          <a:xfrm>
            <a:off x="1899792" y="3429000"/>
            <a:ext cx="9601200" cy="1261872"/>
          </a:xfrm>
        </p:spPr>
        <p:txBody>
          <a:bodyPr/>
          <a:lstStyle/>
          <a:p>
            <a:pPr marL="0" indent="0">
              <a:buNone/>
            </a:pPr>
            <a:r>
              <a:rPr lang="tr-TR" sz="5400" dirty="0" err="1">
                <a:solidFill>
                  <a:srgbClr val="595959"/>
                </a:solidFill>
              </a:rPr>
              <a:t>Antivirüs</a:t>
            </a:r>
            <a:r>
              <a:rPr lang="tr-TR" sz="5400" dirty="0">
                <a:solidFill>
                  <a:srgbClr val="595959"/>
                </a:solidFill>
              </a:rPr>
              <a:t> Programı Nedir</a:t>
            </a:r>
          </a:p>
          <a:p>
            <a:endParaRPr lang="tr-TR" dirty="0"/>
          </a:p>
        </p:txBody>
      </p:sp>
      <p:pic>
        <p:nvPicPr>
          <p:cNvPr id="4" name="Resim 3">
            <a:extLst>
              <a:ext uri="{FF2B5EF4-FFF2-40B4-BE49-F238E27FC236}">
                <a16:creationId xmlns:a16="http://schemas.microsoft.com/office/drawing/2014/main" id="{76F2AA4F-5C35-4510-9C47-97B4915E8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8769" y="5954658"/>
            <a:ext cx="873231" cy="903342"/>
          </a:xfrm>
          <a:prstGeom prst="rect">
            <a:avLst/>
          </a:prstGeom>
        </p:spPr>
      </p:pic>
    </p:spTree>
    <p:extLst>
      <p:ext uri="{BB962C8B-B14F-4D97-AF65-F5344CB8AC3E}">
        <p14:creationId xmlns:p14="http://schemas.microsoft.com/office/powerpoint/2010/main" val="682658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39192" y="255134"/>
            <a:ext cx="10257408" cy="1036850"/>
          </a:xfrm>
        </p:spPr>
        <p:txBody>
          <a:bodyPr/>
          <a:lstStyle/>
          <a:p>
            <a:pPr algn="l" defTabSz="914400">
              <a:lnSpc>
                <a:spcPct val="90000"/>
              </a:lnSpc>
              <a:spcBef>
                <a:spcPts val="0"/>
              </a:spcBef>
              <a:buNone/>
            </a:pPr>
            <a:r>
              <a:rPr lang="tr-TR" sz="3200" b="0" i="0" dirty="0" err="1">
                <a:solidFill>
                  <a:schemeClr val="bg1"/>
                </a:solidFill>
                <a:latin typeface="Book Antiqua"/>
                <a:ea typeface="+mj-ea"/>
                <a:cs typeface="+mj-cs"/>
              </a:rPr>
              <a:t>Antivirüs</a:t>
            </a:r>
            <a:r>
              <a:rPr lang="tr-TR" sz="3200" b="0" i="0" dirty="0">
                <a:solidFill>
                  <a:schemeClr val="bg1"/>
                </a:solidFill>
                <a:latin typeface="Book Antiqua"/>
                <a:ea typeface="+mj-ea"/>
                <a:cs typeface="+mj-cs"/>
              </a:rPr>
              <a:t> Programı Nedir?</a:t>
            </a:r>
          </a:p>
        </p:txBody>
      </p:sp>
      <p:sp>
        <p:nvSpPr>
          <p:cNvPr id="3" name="İçerik Yer Tutucusu 2"/>
          <p:cNvSpPr>
            <a:spLocks noGrp="1"/>
          </p:cNvSpPr>
          <p:nvPr>
            <p:ph idx="1"/>
          </p:nvPr>
        </p:nvSpPr>
        <p:spPr>
          <a:xfrm>
            <a:off x="639193" y="1828800"/>
            <a:ext cx="5220069" cy="4343400"/>
          </a:xfrm>
        </p:spPr>
        <p:txBody>
          <a:bodyPr>
            <a:normAutofit/>
          </a:bodyPr>
          <a:lstStyle/>
          <a:p>
            <a:pPr algn="just">
              <a:buClr>
                <a:srgbClr val="595959"/>
              </a:buClr>
              <a:buFont typeface="Arial"/>
              <a:buChar char="•"/>
            </a:pPr>
            <a:r>
              <a:rPr lang="tr-TR" b="1" dirty="0" err="1"/>
              <a:t>Antivirüs</a:t>
            </a:r>
            <a:r>
              <a:rPr lang="tr-TR" b="1" dirty="0"/>
              <a:t> programı</a:t>
            </a:r>
            <a:r>
              <a:rPr lang="tr-TR" dirty="0"/>
              <a:t>, virüslere karşı yazılmış, temizleme, kurtarma işlemlerini yerine getiren koruyucu programlara verilen genel isimdir. </a:t>
            </a:r>
            <a:endParaRPr lang="tr-TR" b="0" i="0" dirty="0">
              <a:solidFill>
                <a:srgbClr val="595959"/>
              </a:solidFill>
              <a:latin typeface="Book Antiqua"/>
              <a:ea typeface="+mn-ea"/>
              <a:cs typeface="+mn-cs"/>
            </a:endParaRPr>
          </a:p>
        </p:txBody>
      </p:sp>
      <p:pic>
        <p:nvPicPr>
          <p:cNvPr id="5" name="Resim 4">
            <a:extLst>
              <a:ext uri="{FF2B5EF4-FFF2-40B4-BE49-F238E27FC236}">
                <a16:creationId xmlns:a16="http://schemas.microsoft.com/office/drawing/2014/main" id="{D2F9A280-C578-41AE-8DC2-803118295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8769" y="5954658"/>
            <a:ext cx="873231" cy="903342"/>
          </a:xfrm>
          <a:prstGeom prst="rect">
            <a:avLst/>
          </a:prstGeom>
        </p:spPr>
      </p:pic>
      <p:pic>
        <p:nvPicPr>
          <p:cNvPr id="6" name="Resim 5">
            <a:extLst>
              <a:ext uri="{FF2B5EF4-FFF2-40B4-BE49-F238E27FC236}">
                <a16:creationId xmlns:a16="http://schemas.microsoft.com/office/drawing/2014/main" id="{E65FF015-1C7B-4A4F-8085-446FBFDA40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060" y="1654374"/>
            <a:ext cx="5998120" cy="4198684"/>
          </a:xfrm>
          <a:prstGeom prst="rect">
            <a:avLst/>
          </a:prstGeom>
        </p:spPr>
      </p:pic>
    </p:spTree>
    <p:extLst>
      <p:ext uri="{BB962C8B-B14F-4D97-AF65-F5344CB8AC3E}">
        <p14:creationId xmlns:p14="http://schemas.microsoft.com/office/powerpoint/2010/main" val="374931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9394" y="255134"/>
            <a:ext cx="10417206" cy="1036850"/>
          </a:xfrm>
        </p:spPr>
        <p:txBody>
          <a:bodyPr/>
          <a:lstStyle/>
          <a:p>
            <a:pPr>
              <a:spcBef>
                <a:spcPts val="0"/>
              </a:spcBef>
            </a:pPr>
            <a:r>
              <a:rPr lang="tr-TR" dirty="0" err="1"/>
              <a:t>Antivirüs</a:t>
            </a:r>
            <a:r>
              <a:rPr lang="tr-TR" dirty="0"/>
              <a:t> Programları Neden Kullanılır?</a:t>
            </a:r>
            <a:endParaRPr lang="tr-TR" sz="3200" b="0" i="0" dirty="0">
              <a:solidFill>
                <a:schemeClr val="bg1"/>
              </a:solidFill>
              <a:latin typeface="Book Antiqua"/>
              <a:ea typeface="+mj-ea"/>
              <a:cs typeface="+mj-cs"/>
            </a:endParaRPr>
          </a:p>
        </p:txBody>
      </p:sp>
      <p:sp>
        <p:nvSpPr>
          <p:cNvPr id="3" name="İçerik Yer Tutucusu 2"/>
          <p:cNvSpPr>
            <a:spLocks noGrp="1"/>
          </p:cNvSpPr>
          <p:nvPr>
            <p:ph idx="1"/>
          </p:nvPr>
        </p:nvSpPr>
        <p:spPr>
          <a:xfrm>
            <a:off x="479394" y="1828799"/>
            <a:ext cx="5308847" cy="4660777"/>
          </a:xfrm>
        </p:spPr>
        <p:txBody>
          <a:bodyPr>
            <a:normAutofit lnSpcReduction="10000"/>
          </a:bodyPr>
          <a:lstStyle/>
          <a:p>
            <a:pPr algn="just">
              <a:buClr>
                <a:srgbClr val="595959"/>
              </a:buClr>
              <a:buFont typeface="Arial"/>
              <a:buChar char="•"/>
            </a:pPr>
            <a:r>
              <a:rPr lang="tr-TR" b="1" dirty="0" err="1"/>
              <a:t>Antivirüs</a:t>
            </a:r>
            <a:r>
              <a:rPr lang="tr-TR" b="1" dirty="0"/>
              <a:t> bilgisayarın güvenliğini sağlamak amacıyla kurulmuş olan yazılımlardır.</a:t>
            </a:r>
            <a:r>
              <a:rPr lang="tr-TR" dirty="0"/>
              <a:t> </a:t>
            </a:r>
          </a:p>
          <a:p>
            <a:pPr algn="just">
              <a:buClr>
                <a:srgbClr val="595959"/>
              </a:buClr>
              <a:buFont typeface="Arial"/>
              <a:buChar char="•"/>
            </a:pPr>
            <a:r>
              <a:rPr lang="tr-TR" dirty="0" err="1"/>
              <a:t>Antivirüs</a:t>
            </a:r>
            <a:r>
              <a:rPr lang="tr-TR" dirty="0"/>
              <a:t> tarama, temizleme, eş kurtarma ve koruma gibi işlevlere sahiptir. </a:t>
            </a:r>
          </a:p>
          <a:p>
            <a:pPr algn="just">
              <a:buClr>
                <a:srgbClr val="595959"/>
              </a:buClr>
              <a:buFont typeface="Arial"/>
              <a:buChar char="•"/>
            </a:pPr>
            <a:r>
              <a:rPr lang="tr-TR" dirty="0" err="1"/>
              <a:t>Antivirüs</a:t>
            </a:r>
            <a:r>
              <a:rPr lang="tr-TR" dirty="0"/>
              <a:t> bilgisayarı zararlı programlardan korur.</a:t>
            </a:r>
          </a:p>
          <a:p>
            <a:pPr algn="just">
              <a:buClr>
                <a:srgbClr val="595959"/>
              </a:buClr>
              <a:buFont typeface="Arial"/>
              <a:buChar char="•"/>
            </a:pPr>
            <a:r>
              <a:rPr lang="tr-TR" dirty="0"/>
              <a:t> </a:t>
            </a:r>
            <a:r>
              <a:rPr lang="tr-TR" dirty="0" err="1"/>
              <a:t>Antivirüs</a:t>
            </a:r>
            <a:r>
              <a:rPr lang="tr-TR" dirty="0"/>
              <a:t> programı bilgisayara zararı olan programları bulup yedekler ve bazı zararlı programları bulup bu programları kullanıcısının bilgisine sunar. </a:t>
            </a:r>
            <a:endParaRPr lang="tr-TR" sz="2400" b="0" i="0" dirty="0">
              <a:solidFill>
                <a:srgbClr val="595959"/>
              </a:solidFill>
              <a:latin typeface="Book Antiqua"/>
              <a:ea typeface="+mn-ea"/>
              <a:cs typeface="+mn-cs"/>
            </a:endParaRPr>
          </a:p>
        </p:txBody>
      </p:sp>
      <p:pic>
        <p:nvPicPr>
          <p:cNvPr id="5" name="Resim 4">
            <a:extLst>
              <a:ext uri="{FF2B5EF4-FFF2-40B4-BE49-F238E27FC236}">
                <a16:creationId xmlns:a16="http://schemas.microsoft.com/office/drawing/2014/main" id="{D2F9A280-C578-41AE-8DC2-803118295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8769" y="5954658"/>
            <a:ext cx="873231" cy="903342"/>
          </a:xfrm>
          <a:prstGeom prst="rect">
            <a:avLst/>
          </a:prstGeom>
        </p:spPr>
      </p:pic>
      <p:pic>
        <p:nvPicPr>
          <p:cNvPr id="6" name="Resim 5">
            <a:extLst>
              <a:ext uri="{FF2B5EF4-FFF2-40B4-BE49-F238E27FC236}">
                <a16:creationId xmlns:a16="http://schemas.microsoft.com/office/drawing/2014/main" id="{ACBF188D-A5CA-4998-AF2D-22FBF8CFB7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8750" y="2853246"/>
            <a:ext cx="3143250" cy="2381250"/>
          </a:xfrm>
          <a:prstGeom prst="rect">
            <a:avLst/>
          </a:prstGeom>
        </p:spPr>
      </p:pic>
      <p:pic>
        <p:nvPicPr>
          <p:cNvPr id="9" name="Resim 8">
            <a:extLst>
              <a:ext uri="{FF2B5EF4-FFF2-40B4-BE49-F238E27FC236}">
                <a16:creationId xmlns:a16="http://schemas.microsoft.com/office/drawing/2014/main" id="{9DE2DDB4-4BF6-4EA0-90ED-0C1D62D954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4920" y="1627388"/>
            <a:ext cx="2857500" cy="2857500"/>
          </a:xfrm>
          <a:prstGeom prst="rect">
            <a:avLst/>
          </a:prstGeom>
        </p:spPr>
      </p:pic>
    </p:spTree>
    <p:extLst>
      <p:ext uri="{BB962C8B-B14F-4D97-AF65-F5344CB8AC3E}">
        <p14:creationId xmlns:p14="http://schemas.microsoft.com/office/powerpoint/2010/main" val="786506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9394" y="255134"/>
            <a:ext cx="10417206" cy="1036850"/>
          </a:xfrm>
        </p:spPr>
        <p:txBody>
          <a:bodyPr/>
          <a:lstStyle/>
          <a:p>
            <a:pPr>
              <a:spcBef>
                <a:spcPts val="0"/>
              </a:spcBef>
            </a:pPr>
            <a:r>
              <a:rPr lang="tr-TR" dirty="0" err="1"/>
              <a:t>Antivirüs</a:t>
            </a:r>
            <a:r>
              <a:rPr lang="tr-TR" dirty="0"/>
              <a:t> Programları Neden Kullanılır?</a:t>
            </a:r>
            <a:endParaRPr lang="tr-TR" sz="3200" b="0" i="0" dirty="0">
              <a:solidFill>
                <a:schemeClr val="bg1"/>
              </a:solidFill>
              <a:latin typeface="Book Antiqua"/>
              <a:ea typeface="+mj-ea"/>
              <a:cs typeface="+mj-cs"/>
            </a:endParaRPr>
          </a:p>
        </p:txBody>
      </p:sp>
      <p:sp>
        <p:nvSpPr>
          <p:cNvPr id="3" name="İçerik Yer Tutucusu 2"/>
          <p:cNvSpPr>
            <a:spLocks noGrp="1"/>
          </p:cNvSpPr>
          <p:nvPr>
            <p:ph idx="1"/>
          </p:nvPr>
        </p:nvSpPr>
        <p:spPr>
          <a:xfrm>
            <a:off x="479394" y="1828799"/>
            <a:ext cx="5308847" cy="4660777"/>
          </a:xfrm>
        </p:spPr>
        <p:txBody>
          <a:bodyPr>
            <a:normAutofit/>
          </a:bodyPr>
          <a:lstStyle/>
          <a:p>
            <a:pPr algn="just">
              <a:buClr>
                <a:srgbClr val="595959"/>
              </a:buClr>
              <a:buFont typeface="Arial"/>
              <a:buChar char="•"/>
            </a:pPr>
            <a:r>
              <a:rPr lang="tr-TR" b="1" dirty="0" err="1"/>
              <a:t>Antivirüs</a:t>
            </a:r>
            <a:r>
              <a:rPr lang="tr-TR" b="1" dirty="0"/>
              <a:t> </a:t>
            </a:r>
            <a:r>
              <a:rPr lang="tr-TR" dirty="0"/>
              <a:t>internette rahatça dolaşmanızı sağlar ve bilgilerinizin virüsler aracılığı ile  yabancı şahıslara geçmesini engeller.</a:t>
            </a:r>
            <a:endParaRPr lang="tr-TR" sz="2400" b="0" i="0" dirty="0">
              <a:solidFill>
                <a:srgbClr val="595959"/>
              </a:solidFill>
              <a:latin typeface="Book Antiqua"/>
              <a:ea typeface="+mn-ea"/>
              <a:cs typeface="+mn-cs"/>
            </a:endParaRPr>
          </a:p>
        </p:txBody>
      </p:sp>
      <p:pic>
        <p:nvPicPr>
          <p:cNvPr id="5" name="Resim 4">
            <a:extLst>
              <a:ext uri="{FF2B5EF4-FFF2-40B4-BE49-F238E27FC236}">
                <a16:creationId xmlns:a16="http://schemas.microsoft.com/office/drawing/2014/main" id="{D2F9A280-C578-41AE-8DC2-803118295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8769" y="5954658"/>
            <a:ext cx="873231" cy="903342"/>
          </a:xfrm>
          <a:prstGeom prst="rect">
            <a:avLst/>
          </a:prstGeom>
        </p:spPr>
      </p:pic>
      <p:pic>
        <p:nvPicPr>
          <p:cNvPr id="7" name="Resim 6">
            <a:extLst>
              <a:ext uri="{FF2B5EF4-FFF2-40B4-BE49-F238E27FC236}">
                <a16:creationId xmlns:a16="http://schemas.microsoft.com/office/drawing/2014/main" id="{A244B7A1-573E-4DD4-A742-A563FE72AF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75644" y="1828799"/>
            <a:ext cx="2143125" cy="2133600"/>
          </a:xfrm>
          <a:prstGeom prst="rect">
            <a:avLst/>
          </a:prstGeom>
        </p:spPr>
      </p:pic>
      <p:pic>
        <p:nvPicPr>
          <p:cNvPr id="10" name="Resim 9">
            <a:extLst>
              <a:ext uri="{FF2B5EF4-FFF2-40B4-BE49-F238E27FC236}">
                <a16:creationId xmlns:a16="http://schemas.microsoft.com/office/drawing/2014/main" id="{7EDDC48F-4ADC-4779-A650-7E0C615F62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3449" y="4077070"/>
            <a:ext cx="2952195" cy="2170732"/>
          </a:xfrm>
          <a:prstGeom prst="rect">
            <a:avLst/>
          </a:prstGeom>
        </p:spPr>
      </p:pic>
    </p:spTree>
    <p:extLst>
      <p:ext uri="{BB962C8B-B14F-4D97-AF65-F5344CB8AC3E}">
        <p14:creationId xmlns:p14="http://schemas.microsoft.com/office/powerpoint/2010/main" val="3333914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21943" y="255134"/>
            <a:ext cx="10674657" cy="1036850"/>
          </a:xfrm>
        </p:spPr>
        <p:txBody>
          <a:bodyPr/>
          <a:lstStyle/>
          <a:p>
            <a:pPr>
              <a:spcBef>
                <a:spcPts val="0"/>
              </a:spcBef>
            </a:pPr>
            <a:r>
              <a:rPr lang="tr-TR" dirty="0" err="1"/>
              <a:t>Antivirüs</a:t>
            </a:r>
            <a:r>
              <a:rPr lang="tr-TR" dirty="0"/>
              <a:t> Programı Nasıl İndirilir ve Kurulur?</a:t>
            </a:r>
            <a:endParaRPr lang="tr-TR" sz="3200" b="0" i="0" dirty="0">
              <a:solidFill>
                <a:schemeClr val="bg1"/>
              </a:solidFill>
              <a:latin typeface="Book Antiqua"/>
              <a:ea typeface="+mj-ea"/>
              <a:cs typeface="+mj-cs"/>
            </a:endParaRPr>
          </a:p>
        </p:txBody>
      </p:sp>
      <p:sp>
        <p:nvSpPr>
          <p:cNvPr id="3" name="İçerik Yer Tutucusu 2"/>
          <p:cNvSpPr>
            <a:spLocks noGrp="1"/>
          </p:cNvSpPr>
          <p:nvPr>
            <p:ph idx="1"/>
          </p:nvPr>
        </p:nvSpPr>
        <p:spPr>
          <a:xfrm>
            <a:off x="221943" y="1745552"/>
            <a:ext cx="4305670" cy="4660777"/>
          </a:xfrm>
        </p:spPr>
        <p:txBody>
          <a:bodyPr>
            <a:normAutofit/>
          </a:bodyPr>
          <a:lstStyle/>
          <a:p>
            <a:pPr algn="just">
              <a:buClr>
                <a:srgbClr val="595959"/>
              </a:buClr>
              <a:buFont typeface="Arial"/>
              <a:buChar char="•"/>
            </a:pPr>
            <a:r>
              <a:rPr lang="tr-TR" b="1" dirty="0" err="1"/>
              <a:t>Antivirüs</a:t>
            </a:r>
            <a:r>
              <a:rPr lang="tr-TR" b="1" dirty="0"/>
              <a:t> </a:t>
            </a:r>
            <a:r>
              <a:rPr lang="tr-TR" dirty="0"/>
              <a:t>programını </a:t>
            </a:r>
            <a:r>
              <a:rPr lang="tr-TR" dirty="0">
                <a:hlinkClick r:id="rId2"/>
              </a:rPr>
              <a:t>https://bidb.kku.edu.tr/Idari</a:t>
            </a:r>
            <a:r>
              <a:rPr lang="tr-TR" dirty="0"/>
              <a:t> sayfasından lisanslı ve ücretsiz bir şekilde indirip kullanabilirsiniz.</a:t>
            </a:r>
          </a:p>
          <a:p>
            <a:pPr algn="just">
              <a:buClr>
                <a:srgbClr val="595959"/>
              </a:buClr>
              <a:buFont typeface="Arial"/>
              <a:buChar char="•"/>
            </a:pPr>
            <a:endParaRPr lang="tr-TR" sz="2400" b="0" i="0" dirty="0">
              <a:solidFill>
                <a:srgbClr val="595959"/>
              </a:solidFill>
              <a:latin typeface="Book Antiqua"/>
              <a:ea typeface="+mn-ea"/>
              <a:cs typeface="+mn-cs"/>
            </a:endParaRPr>
          </a:p>
          <a:p>
            <a:pPr algn="just">
              <a:buClr>
                <a:srgbClr val="595959"/>
              </a:buClr>
              <a:buFont typeface="Arial"/>
              <a:buChar char="•"/>
            </a:pPr>
            <a:r>
              <a:rPr lang="tr-TR" dirty="0">
                <a:solidFill>
                  <a:srgbClr val="595959"/>
                </a:solidFill>
                <a:latin typeface="Book Antiqua"/>
              </a:rPr>
              <a:t>Bilgilerimizi zararlı yazılım ve saldırılardan koruyabilmek için </a:t>
            </a:r>
            <a:r>
              <a:rPr lang="tr-TR" dirty="0" err="1">
                <a:solidFill>
                  <a:srgbClr val="595959"/>
                </a:solidFill>
                <a:latin typeface="Book Antiqua"/>
              </a:rPr>
              <a:t>Antivirüs</a:t>
            </a:r>
            <a:r>
              <a:rPr lang="tr-TR" dirty="0">
                <a:solidFill>
                  <a:srgbClr val="595959"/>
                </a:solidFill>
                <a:latin typeface="Book Antiqua"/>
              </a:rPr>
              <a:t> programı kullanmalı ve sürekli etkin tutmalıyız.</a:t>
            </a:r>
            <a:endParaRPr lang="tr-TR" sz="2400" b="0" i="0" dirty="0">
              <a:solidFill>
                <a:srgbClr val="595959"/>
              </a:solidFill>
              <a:latin typeface="Book Antiqua"/>
              <a:ea typeface="+mn-ea"/>
              <a:cs typeface="+mn-cs"/>
            </a:endParaRPr>
          </a:p>
        </p:txBody>
      </p:sp>
      <p:pic>
        <p:nvPicPr>
          <p:cNvPr id="5" name="Resim 4">
            <a:extLst>
              <a:ext uri="{FF2B5EF4-FFF2-40B4-BE49-F238E27FC236}">
                <a16:creationId xmlns:a16="http://schemas.microsoft.com/office/drawing/2014/main" id="{D2F9A280-C578-41AE-8DC2-8031182953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8769" y="5954658"/>
            <a:ext cx="873231" cy="903342"/>
          </a:xfrm>
          <a:prstGeom prst="rect">
            <a:avLst/>
          </a:prstGeom>
        </p:spPr>
      </p:pic>
      <p:pic>
        <p:nvPicPr>
          <p:cNvPr id="9" name="Resim 8">
            <a:extLst>
              <a:ext uri="{FF2B5EF4-FFF2-40B4-BE49-F238E27FC236}">
                <a16:creationId xmlns:a16="http://schemas.microsoft.com/office/drawing/2014/main" id="{A87B0118-E076-45AA-939F-FDF1E8FC5F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5696" y="1745552"/>
            <a:ext cx="7309059" cy="3861786"/>
          </a:xfrm>
          <a:prstGeom prst="rect">
            <a:avLst/>
          </a:prstGeom>
        </p:spPr>
      </p:pic>
    </p:spTree>
    <p:extLst>
      <p:ext uri="{BB962C8B-B14F-4D97-AF65-F5344CB8AC3E}">
        <p14:creationId xmlns:p14="http://schemas.microsoft.com/office/powerpoint/2010/main" val="1983190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40382" y="255134"/>
            <a:ext cx="10656218" cy="1036850"/>
          </a:xfrm>
        </p:spPr>
        <p:txBody>
          <a:bodyPr/>
          <a:lstStyle/>
          <a:p>
            <a:pPr algn="l" defTabSz="914400">
              <a:lnSpc>
                <a:spcPct val="90000"/>
              </a:lnSpc>
              <a:spcBef>
                <a:spcPts val="0"/>
              </a:spcBef>
              <a:buNone/>
            </a:pPr>
            <a:r>
              <a:rPr lang="tr-TR" sz="3200" b="0" i="0" dirty="0">
                <a:solidFill>
                  <a:schemeClr val="bg1"/>
                </a:solidFill>
                <a:latin typeface="Book Antiqua"/>
                <a:ea typeface="+mj-ea"/>
                <a:cs typeface="+mj-cs"/>
              </a:rPr>
              <a:t>Bilgi Güvenliği Farkındalık  Bilgilendirme Sunumu</a:t>
            </a:r>
          </a:p>
        </p:txBody>
      </p:sp>
      <p:sp>
        <p:nvSpPr>
          <p:cNvPr id="3" name="İçerik Yer Tutucusu 2"/>
          <p:cNvSpPr>
            <a:spLocks noGrp="1"/>
          </p:cNvSpPr>
          <p:nvPr>
            <p:ph idx="1"/>
          </p:nvPr>
        </p:nvSpPr>
        <p:spPr>
          <a:xfrm>
            <a:off x="240382" y="1828800"/>
            <a:ext cx="5645513" cy="4343400"/>
          </a:xfrm>
        </p:spPr>
        <p:txBody>
          <a:bodyPr>
            <a:normAutofit/>
          </a:bodyPr>
          <a:lstStyle/>
          <a:p>
            <a:pPr>
              <a:buClr>
                <a:srgbClr val="595959"/>
              </a:buClr>
              <a:buFont typeface="Arial"/>
              <a:buChar char="•"/>
            </a:pPr>
            <a:r>
              <a:rPr lang="tr-TR" dirty="0"/>
              <a:t>Her internet kullanıcısı bireyin bilgilerini koruyabilmesi için ve dışarıdan saldırılara maruz kalmaması için bilmesi gereken bazı bilgiler vardır. Bunlar :</a:t>
            </a:r>
          </a:p>
          <a:p>
            <a:pPr lvl="1">
              <a:buClr>
                <a:srgbClr val="595959"/>
              </a:buClr>
              <a:buFont typeface="Arial"/>
              <a:buChar char="•"/>
            </a:pPr>
            <a:r>
              <a:rPr lang="tr-TR" dirty="0">
                <a:solidFill>
                  <a:srgbClr val="595959"/>
                </a:solidFill>
              </a:rPr>
              <a:t>Güvenlik Güncellemeleri Neden Önemlidir?</a:t>
            </a:r>
          </a:p>
          <a:p>
            <a:pPr lvl="1">
              <a:buClr>
                <a:srgbClr val="595959"/>
              </a:buClr>
              <a:buFont typeface="Arial"/>
              <a:buChar char="•"/>
            </a:pPr>
            <a:r>
              <a:rPr lang="tr-TR" dirty="0" err="1">
                <a:solidFill>
                  <a:srgbClr val="595959"/>
                </a:solidFill>
              </a:rPr>
              <a:t>Antivirüs</a:t>
            </a:r>
            <a:r>
              <a:rPr lang="tr-TR" dirty="0">
                <a:solidFill>
                  <a:srgbClr val="595959"/>
                </a:solidFill>
              </a:rPr>
              <a:t> Programı Nedir?</a:t>
            </a:r>
          </a:p>
          <a:p>
            <a:pPr lvl="1">
              <a:buClr>
                <a:srgbClr val="595959"/>
              </a:buClr>
              <a:buFont typeface="Arial"/>
              <a:buChar char="•"/>
            </a:pPr>
            <a:r>
              <a:rPr lang="tr-TR" dirty="0">
                <a:solidFill>
                  <a:srgbClr val="595959"/>
                </a:solidFill>
              </a:rPr>
              <a:t>Güvenlik Duvarı </a:t>
            </a:r>
            <a:r>
              <a:rPr lang="tr-TR">
                <a:solidFill>
                  <a:srgbClr val="595959"/>
                </a:solidFill>
              </a:rPr>
              <a:t>Nedir?</a:t>
            </a:r>
            <a:endParaRPr lang="tr-TR" dirty="0">
              <a:solidFill>
                <a:srgbClr val="595959"/>
              </a:solidFill>
            </a:endParaRPr>
          </a:p>
          <a:p>
            <a:pPr lvl="1">
              <a:buClr>
                <a:srgbClr val="595959"/>
              </a:buClr>
              <a:buFont typeface="Arial"/>
              <a:buChar char="•"/>
            </a:pPr>
            <a:r>
              <a:rPr lang="tr-TR" dirty="0">
                <a:solidFill>
                  <a:srgbClr val="595959"/>
                </a:solidFill>
              </a:rPr>
              <a:t>Siber Güvenlik Tehditleri</a:t>
            </a:r>
          </a:p>
          <a:p>
            <a:pPr lvl="1">
              <a:buClr>
                <a:srgbClr val="595959"/>
              </a:buClr>
              <a:buFont typeface="Arial"/>
              <a:buChar char="•"/>
            </a:pPr>
            <a:r>
              <a:rPr lang="tr-TR" dirty="0">
                <a:solidFill>
                  <a:srgbClr val="595959"/>
                </a:solidFill>
              </a:rPr>
              <a:t>Siber Güvenlik Çözümleri</a:t>
            </a:r>
          </a:p>
        </p:txBody>
      </p:sp>
      <p:pic>
        <p:nvPicPr>
          <p:cNvPr id="5" name="Resim 4">
            <a:extLst>
              <a:ext uri="{FF2B5EF4-FFF2-40B4-BE49-F238E27FC236}">
                <a16:creationId xmlns:a16="http://schemas.microsoft.com/office/drawing/2014/main" id="{D2F9A280-C578-41AE-8DC2-803118295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8769" y="5954658"/>
            <a:ext cx="873231" cy="903342"/>
          </a:xfrm>
          <a:prstGeom prst="rect">
            <a:avLst/>
          </a:prstGeom>
        </p:spPr>
      </p:pic>
      <p:pic>
        <p:nvPicPr>
          <p:cNvPr id="7" name="Resim 6">
            <a:extLst>
              <a:ext uri="{FF2B5EF4-FFF2-40B4-BE49-F238E27FC236}">
                <a16:creationId xmlns:a16="http://schemas.microsoft.com/office/drawing/2014/main" id="{575CB52D-D12B-4067-8D38-3CC949A94D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2545" y="1695543"/>
            <a:ext cx="5319073" cy="3992434"/>
          </a:xfrm>
          <a:prstGeom prst="rect">
            <a:avLst/>
          </a:prstGeom>
        </p:spPr>
      </p:pic>
    </p:spTree>
    <p:extLst>
      <p:ext uri="{BB962C8B-B14F-4D97-AF65-F5344CB8AC3E}">
        <p14:creationId xmlns:p14="http://schemas.microsoft.com/office/powerpoint/2010/main" val="363987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8BD10BB-D01C-4F34-A9CB-0A146A72779F}"/>
              </a:ext>
            </a:extLst>
          </p:cNvPr>
          <p:cNvSpPr>
            <a:spLocks noGrp="1"/>
          </p:cNvSpPr>
          <p:nvPr>
            <p:ph idx="1"/>
          </p:nvPr>
        </p:nvSpPr>
        <p:spPr>
          <a:xfrm>
            <a:off x="1899792" y="3429000"/>
            <a:ext cx="9601200" cy="1261872"/>
          </a:xfrm>
        </p:spPr>
        <p:txBody>
          <a:bodyPr/>
          <a:lstStyle/>
          <a:p>
            <a:pPr marL="0" indent="0">
              <a:buNone/>
            </a:pPr>
            <a:r>
              <a:rPr lang="tr-TR" sz="5400" dirty="0">
                <a:solidFill>
                  <a:srgbClr val="595959"/>
                </a:solidFill>
              </a:rPr>
              <a:t>Güvenlik Duvarı Nedir</a:t>
            </a:r>
          </a:p>
          <a:p>
            <a:endParaRPr lang="tr-TR" dirty="0"/>
          </a:p>
        </p:txBody>
      </p:sp>
      <p:pic>
        <p:nvPicPr>
          <p:cNvPr id="4" name="Resim 3">
            <a:extLst>
              <a:ext uri="{FF2B5EF4-FFF2-40B4-BE49-F238E27FC236}">
                <a16:creationId xmlns:a16="http://schemas.microsoft.com/office/drawing/2014/main" id="{76F2AA4F-5C35-4510-9C47-97B4915E8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8769" y="5954658"/>
            <a:ext cx="873231" cy="903342"/>
          </a:xfrm>
          <a:prstGeom prst="rect">
            <a:avLst/>
          </a:prstGeom>
        </p:spPr>
      </p:pic>
    </p:spTree>
    <p:extLst>
      <p:ext uri="{BB962C8B-B14F-4D97-AF65-F5344CB8AC3E}">
        <p14:creationId xmlns:p14="http://schemas.microsoft.com/office/powerpoint/2010/main" val="215132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39192" y="255134"/>
            <a:ext cx="10257408" cy="1036850"/>
          </a:xfrm>
        </p:spPr>
        <p:txBody>
          <a:bodyPr/>
          <a:lstStyle/>
          <a:p>
            <a:pPr algn="l" defTabSz="914400">
              <a:lnSpc>
                <a:spcPct val="90000"/>
              </a:lnSpc>
              <a:spcBef>
                <a:spcPts val="0"/>
              </a:spcBef>
              <a:buNone/>
            </a:pPr>
            <a:r>
              <a:rPr lang="tr-TR" sz="3200" b="0" i="0" dirty="0">
                <a:solidFill>
                  <a:schemeClr val="bg1"/>
                </a:solidFill>
                <a:latin typeface="Book Antiqua"/>
                <a:ea typeface="+mj-ea"/>
                <a:cs typeface="+mj-cs"/>
              </a:rPr>
              <a:t>Güvenlik Duvarı Nedir?</a:t>
            </a:r>
          </a:p>
        </p:txBody>
      </p:sp>
      <p:sp>
        <p:nvSpPr>
          <p:cNvPr id="3" name="İçerik Yer Tutucusu 2"/>
          <p:cNvSpPr>
            <a:spLocks noGrp="1"/>
          </p:cNvSpPr>
          <p:nvPr>
            <p:ph idx="1"/>
          </p:nvPr>
        </p:nvSpPr>
        <p:spPr>
          <a:xfrm>
            <a:off x="639193" y="1828800"/>
            <a:ext cx="5220069" cy="4343400"/>
          </a:xfrm>
        </p:spPr>
        <p:txBody>
          <a:bodyPr>
            <a:normAutofit/>
          </a:bodyPr>
          <a:lstStyle/>
          <a:p>
            <a:pPr>
              <a:buClr>
                <a:srgbClr val="595959"/>
              </a:buClr>
              <a:buFont typeface="Arial"/>
              <a:buChar char="•"/>
            </a:pPr>
            <a:r>
              <a:rPr lang="tr-TR" b="1" dirty="0"/>
              <a:t>Güvenlik duvarı</a:t>
            </a:r>
            <a:r>
              <a:rPr lang="tr-TR" dirty="0"/>
              <a:t> kurulduğu konumda gelen ve giden ağ trafiğini kontrol ederek bilgisayarınıza ya da bilgisayar ağınıza yetkisiz veya istemediğiniz kişilerin çeşitli yollardan erişim sağlamasını engellemeye yarayan yazılım veya donanımdır. </a:t>
            </a:r>
            <a:endParaRPr lang="tr-TR" b="0" i="0" dirty="0">
              <a:solidFill>
                <a:srgbClr val="595959"/>
              </a:solidFill>
              <a:latin typeface="Book Antiqua"/>
              <a:ea typeface="+mn-ea"/>
              <a:cs typeface="+mn-cs"/>
            </a:endParaRPr>
          </a:p>
        </p:txBody>
      </p:sp>
      <p:pic>
        <p:nvPicPr>
          <p:cNvPr id="5" name="Resim 4">
            <a:extLst>
              <a:ext uri="{FF2B5EF4-FFF2-40B4-BE49-F238E27FC236}">
                <a16:creationId xmlns:a16="http://schemas.microsoft.com/office/drawing/2014/main" id="{D2F9A280-C578-41AE-8DC2-803118295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8769" y="5954658"/>
            <a:ext cx="873231" cy="903342"/>
          </a:xfrm>
          <a:prstGeom prst="rect">
            <a:avLst/>
          </a:prstGeom>
        </p:spPr>
      </p:pic>
      <p:pic>
        <p:nvPicPr>
          <p:cNvPr id="7" name="Resim 6">
            <a:extLst>
              <a:ext uri="{FF2B5EF4-FFF2-40B4-BE49-F238E27FC236}">
                <a16:creationId xmlns:a16="http://schemas.microsoft.com/office/drawing/2014/main" id="{3EF37BCB-6591-453A-A9B9-1F6943B704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2807" y="1657165"/>
            <a:ext cx="5080000" cy="3810000"/>
          </a:xfrm>
          <a:prstGeom prst="rect">
            <a:avLst/>
          </a:prstGeom>
        </p:spPr>
      </p:pic>
    </p:spTree>
    <p:extLst>
      <p:ext uri="{BB962C8B-B14F-4D97-AF65-F5344CB8AC3E}">
        <p14:creationId xmlns:p14="http://schemas.microsoft.com/office/powerpoint/2010/main" val="904619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9394" y="255134"/>
            <a:ext cx="10417206" cy="1036850"/>
          </a:xfrm>
        </p:spPr>
        <p:txBody>
          <a:bodyPr/>
          <a:lstStyle/>
          <a:p>
            <a:pPr>
              <a:spcBef>
                <a:spcPts val="0"/>
              </a:spcBef>
            </a:pPr>
            <a:r>
              <a:rPr lang="tr-TR" dirty="0"/>
              <a:t>Güvenlik Duvarı Neden Kullanılır?</a:t>
            </a:r>
            <a:endParaRPr lang="tr-TR" sz="3200" b="0" i="0" dirty="0">
              <a:solidFill>
                <a:schemeClr val="bg1"/>
              </a:solidFill>
              <a:latin typeface="Book Antiqua"/>
              <a:ea typeface="+mj-ea"/>
              <a:cs typeface="+mj-cs"/>
            </a:endParaRPr>
          </a:p>
        </p:txBody>
      </p:sp>
      <p:sp>
        <p:nvSpPr>
          <p:cNvPr id="3" name="İçerik Yer Tutucusu 2"/>
          <p:cNvSpPr>
            <a:spLocks noGrp="1"/>
          </p:cNvSpPr>
          <p:nvPr>
            <p:ph idx="1"/>
          </p:nvPr>
        </p:nvSpPr>
        <p:spPr>
          <a:xfrm>
            <a:off x="479394" y="1828799"/>
            <a:ext cx="4829453" cy="4660777"/>
          </a:xfrm>
        </p:spPr>
        <p:txBody>
          <a:bodyPr>
            <a:normAutofit/>
          </a:bodyPr>
          <a:lstStyle/>
          <a:p>
            <a:pPr>
              <a:buClr>
                <a:srgbClr val="595959"/>
              </a:buClr>
              <a:buFont typeface="Arial"/>
              <a:buChar char="•"/>
            </a:pPr>
            <a:r>
              <a:rPr lang="tr-TR" b="1" dirty="0"/>
              <a:t>Güvenlik duvarları</a:t>
            </a:r>
            <a:r>
              <a:rPr lang="tr-TR" dirty="0"/>
              <a:t>; Ev ve küçük ofislerde internet </a:t>
            </a:r>
            <a:r>
              <a:rPr lang="tr-TR" b="1" dirty="0"/>
              <a:t>güvenliğini</a:t>
            </a:r>
            <a:r>
              <a:rPr lang="tr-TR" dirty="0"/>
              <a:t> sağlamak amacı ile kullanılır.</a:t>
            </a:r>
          </a:p>
          <a:p>
            <a:pPr>
              <a:buClr>
                <a:srgbClr val="595959"/>
              </a:buClr>
              <a:buFont typeface="Arial"/>
              <a:buChar char="•"/>
            </a:pPr>
            <a:r>
              <a:rPr lang="tr-TR" dirty="0"/>
              <a:t> Kurumsal olarak da genelde bilgisayar ağına erişim kontrolü amacı ile kullanılır. </a:t>
            </a:r>
            <a:endParaRPr lang="tr-TR" sz="2400" i="0" dirty="0">
              <a:solidFill>
                <a:srgbClr val="595959"/>
              </a:solidFill>
              <a:latin typeface="Book Antiqua"/>
              <a:ea typeface="+mn-ea"/>
              <a:cs typeface="+mn-cs"/>
            </a:endParaRPr>
          </a:p>
        </p:txBody>
      </p:sp>
      <p:pic>
        <p:nvPicPr>
          <p:cNvPr id="5" name="Resim 4">
            <a:extLst>
              <a:ext uri="{FF2B5EF4-FFF2-40B4-BE49-F238E27FC236}">
                <a16:creationId xmlns:a16="http://schemas.microsoft.com/office/drawing/2014/main" id="{D2F9A280-C578-41AE-8DC2-803118295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8769" y="5954658"/>
            <a:ext cx="873231" cy="903342"/>
          </a:xfrm>
          <a:prstGeom prst="rect">
            <a:avLst/>
          </a:prstGeom>
        </p:spPr>
      </p:pic>
      <p:pic>
        <p:nvPicPr>
          <p:cNvPr id="7" name="Resim 6">
            <a:extLst>
              <a:ext uri="{FF2B5EF4-FFF2-40B4-BE49-F238E27FC236}">
                <a16:creationId xmlns:a16="http://schemas.microsoft.com/office/drawing/2014/main" id="{FD4C888B-EBA7-43B0-A8AF-DCF3C3106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2606" y="1828799"/>
            <a:ext cx="5080000" cy="3810000"/>
          </a:xfrm>
          <a:prstGeom prst="rect">
            <a:avLst/>
          </a:prstGeom>
        </p:spPr>
      </p:pic>
    </p:spTree>
    <p:extLst>
      <p:ext uri="{BB962C8B-B14F-4D97-AF65-F5344CB8AC3E}">
        <p14:creationId xmlns:p14="http://schemas.microsoft.com/office/powerpoint/2010/main" val="1910432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9394" y="255134"/>
            <a:ext cx="10417206" cy="1036850"/>
          </a:xfrm>
        </p:spPr>
        <p:txBody>
          <a:bodyPr/>
          <a:lstStyle/>
          <a:p>
            <a:pPr>
              <a:spcBef>
                <a:spcPts val="0"/>
              </a:spcBef>
            </a:pPr>
            <a:r>
              <a:rPr lang="tr-TR" dirty="0"/>
              <a:t>Güvenlik Duvarı</a:t>
            </a:r>
            <a:endParaRPr lang="tr-TR" sz="3200" b="0" i="0" dirty="0">
              <a:solidFill>
                <a:schemeClr val="bg1"/>
              </a:solidFill>
              <a:latin typeface="Book Antiqua"/>
              <a:ea typeface="+mj-ea"/>
              <a:cs typeface="+mj-cs"/>
            </a:endParaRPr>
          </a:p>
        </p:txBody>
      </p:sp>
      <p:sp>
        <p:nvSpPr>
          <p:cNvPr id="3" name="İçerik Yer Tutucusu 2"/>
          <p:cNvSpPr>
            <a:spLocks noGrp="1"/>
          </p:cNvSpPr>
          <p:nvPr>
            <p:ph idx="1"/>
          </p:nvPr>
        </p:nvSpPr>
        <p:spPr>
          <a:xfrm>
            <a:off x="479394" y="1828799"/>
            <a:ext cx="5308847" cy="4660777"/>
          </a:xfrm>
        </p:spPr>
        <p:txBody>
          <a:bodyPr>
            <a:normAutofit/>
          </a:bodyPr>
          <a:lstStyle/>
          <a:p>
            <a:pPr>
              <a:buClr>
                <a:srgbClr val="595959"/>
              </a:buClr>
              <a:buFont typeface="Arial"/>
              <a:buChar char="•"/>
            </a:pPr>
            <a:r>
              <a:rPr lang="tr-TR" dirty="0"/>
              <a:t>Güvenlik duvarı etkin olduğunda bilgisayarınız üzerindeki bütün trafiği izler.</a:t>
            </a:r>
          </a:p>
          <a:p>
            <a:pPr>
              <a:buClr>
                <a:srgbClr val="595959"/>
              </a:buClr>
              <a:buFont typeface="Arial"/>
              <a:buChar char="•"/>
            </a:pPr>
            <a:r>
              <a:rPr lang="tr-TR" dirty="0">
                <a:solidFill>
                  <a:srgbClr val="595959"/>
                </a:solidFill>
                <a:latin typeface="Book Antiqua"/>
              </a:rPr>
              <a:t>Güvenlik Duvarı etkin olduğunda, istenmeyen programların bilgisayarınıza erişmesini engeller.</a:t>
            </a:r>
          </a:p>
          <a:p>
            <a:pPr>
              <a:buClr>
                <a:srgbClr val="595959"/>
              </a:buClr>
              <a:buFont typeface="Arial"/>
              <a:buChar char="•"/>
            </a:pPr>
            <a:r>
              <a:rPr lang="tr-TR" sz="2400" i="0" dirty="0">
                <a:solidFill>
                  <a:srgbClr val="595959"/>
                </a:solidFill>
                <a:latin typeface="Book Antiqua"/>
                <a:ea typeface="+mn-ea"/>
                <a:cs typeface="+mn-cs"/>
              </a:rPr>
              <a:t>Güvenlik d</a:t>
            </a:r>
            <a:r>
              <a:rPr lang="tr-TR" dirty="0">
                <a:solidFill>
                  <a:srgbClr val="595959"/>
                </a:solidFill>
                <a:latin typeface="Book Antiqua"/>
              </a:rPr>
              <a:t>uvarı etkin olduğunda, bilgisayarınız solucanlardan ve benzeri zararlı yazılımlardan korunur.</a:t>
            </a:r>
            <a:endParaRPr lang="tr-TR" sz="2400" i="0" dirty="0">
              <a:solidFill>
                <a:srgbClr val="595959"/>
              </a:solidFill>
              <a:latin typeface="Book Antiqua"/>
              <a:ea typeface="+mn-ea"/>
              <a:cs typeface="+mn-cs"/>
            </a:endParaRPr>
          </a:p>
        </p:txBody>
      </p:sp>
      <p:pic>
        <p:nvPicPr>
          <p:cNvPr id="5" name="Resim 4">
            <a:extLst>
              <a:ext uri="{FF2B5EF4-FFF2-40B4-BE49-F238E27FC236}">
                <a16:creationId xmlns:a16="http://schemas.microsoft.com/office/drawing/2014/main" id="{D2F9A280-C578-41AE-8DC2-803118295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8769" y="5954658"/>
            <a:ext cx="873231" cy="903342"/>
          </a:xfrm>
          <a:prstGeom prst="rect">
            <a:avLst/>
          </a:prstGeom>
        </p:spPr>
      </p:pic>
      <p:pic>
        <p:nvPicPr>
          <p:cNvPr id="6" name="Resim 5">
            <a:extLst>
              <a:ext uri="{FF2B5EF4-FFF2-40B4-BE49-F238E27FC236}">
                <a16:creationId xmlns:a16="http://schemas.microsoft.com/office/drawing/2014/main" id="{49E4FF61-20EE-42F6-A1DF-1499A10F7E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1511" y="1719262"/>
            <a:ext cx="5495925" cy="3419475"/>
          </a:xfrm>
          <a:prstGeom prst="rect">
            <a:avLst/>
          </a:prstGeom>
        </p:spPr>
      </p:pic>
      <p:pic>
        <p:nvPicPr>
          <p:cNvPr id="9" name="Resim 8">
            <a:extLst>
              <a:ext uri="{FF2B5EF4-FFF2-40B4-BE49-F238E27FC236}">
                <a16:creationId xmlns:a16="http://schemas.microsoft.com/office/drawing/2014/main" id="{CD09401C-C0B4-4E70-A8C8-8F944CBEE9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1511" y="4965391"/>
            <a:ext cx="2072892" cy="1524185"/>
          </a:xfrm>
          <a:prstGeom prst="rect">
            <a:avLst/>
          </a:prstGeom>
        </p:spPr>
      </p:pic>
    </p:spTree>
    <p:extLst>
      <p:ext uri="{BB962C8B-B14F-4D97-AF65-F5344CB8AC3E}">
        <p14:creationId xmlns:p14="http://schemas.microsoft.com/office/powerpoint/2010/main" val="10217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1943" y="1745552"/>
            <a:ext cx="4323424" cy="4660777"/>
          </a:xfrm>
        </p:spPr>
        <p:txBody>
          <a:bodyPr>
            <a:normAutofit/>
          </a:bodyPr>
          <a:lstStyle/>
          <a:p>
            <a:pPr>
              <a:buClr>
                <a:srgbClr val="595959"/>
              </a:buClr>
              <a:buFont typeface="Arial"/>
              <a:buChar char="•"/>
            </a:pPr>
            <a:endParaRPr lang="tr-TR" sz="2400" b="0" i="0" dirty="0">
              <a:solidFill>
                <a:srgbClr val="595959"/>
              </a:solidFill>
              <a:latin typeface="Book Antiqua"/>
              <a:ea typeface="+mn-ea"/>
              <a:cs typeface="+mn-cs"/>
            </a:endParaRPr>
          </a:p>
          <a:p>
            <a:pPr>
              <a:buClr>
                <a:srgbClr val="595959"/>
              </a:buClr>
              <a:buFont typeface="Arial"/>
              <a:buChar char="•"/>
            </a:pPr>
            <a:r>
              <a:rPr lang="tr-TR" dirty="0">
                <a:solidFill>
                  <a:srgbClr val="595959"/>
                </a:solidFill>
                <a:latin typeface="Book Antiqua"/>
              </a:rPr>
              <a:t>Bilgilerimizi zararlı yazılım ve saldırılardan koruyabilmek için </a:t>
            </a:r>
            <a:r>
              <a:rPr lang="tr-TR" b="1" dirty="0">
                <a:solidFill>
                  <a:srgbClr val="595959"/>
                </a:solidFill>
                <a:latin typeface="Book Antiqua"/>
              </a:rPr>
              <a:t>Güvenlik Duvarı </a:t>
            </a:r>
            <a:r>
              <a:rPr lang="tr-TR" dirty="0">
                <a:solidFill>
                  <a:srgbClr val="595959"/>
                </a:solidFill>
                <a:latin typeface="Book Antiqua"/>
              </a:rPr>
              <a:t>kullanmalı ve sürekli etkin tutmalıyız.</a:t>
            </a:r>
            <a:endParaRPr lang="tr-TR" sz="2400" b="0" i="0" dirty="0">
              <a:solidFill>
                <a:srgbClr val="595959"/>
              </a:solidFill>
              <a:latin typeface="Book Antiqua"/>
              <a:ea typeface="+mn-ea"/>
              <a:cs typeface="+mn-cs"/>
            </a:endParaRPr>
          </a:p>
        </p:txBody>
      </p:sp>
      <p:pic>
        <p:nvPicPr>
          <p:cNvPr id="5" name="Resim 4">
            <a:extLst>
              <a:ext uri="{FF2B5EF4-FFF2-40B4-BE49-F238E27FC236}">
                <a16:creationId xmlns:a16="http://schemas.microsoft.com/office/drawing/2014/main" id="{D2F9A280-C578-41AE-8DC2-803118295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8769" y="5954658"/>
            <a:ext cx="873231" cy="903342"/>
          </a:xfrm>
          <a:prstGeom prst="rect">
            <a:avLst/>
          </a:prstGeom>
        </p:spPr>
      </p:pic>
      <p:pic>
        <p:nvPicPr>
          <p:cNvPr id="4" name="Resim 3">
            <a:extLst>
              <a:ext uri="{FF2B5EF4-FFF2-40B4-BE49-F238E27FC236}">
                <a16:creationId xmlns:a16="http://schemas.microsoft.com/office/drawing/2014/main" id="{34417A00-F92A-4958-93E1-EDF77483D8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9562" y="1641653"/>
            <a:ext cx="6875822" cy="4208732"/>
          </a:xfrm>
          <a:prstGeom prst="rect">
            <a:avLst/>
          </a:prstGeom>
        </p:spPr>
      </p:pic>
    </p:spTree>
    <p:extLst>
      <p:ext uri="{BB962C8B-B14F-4D97-AF65-F5344CB8AC3E}">
        <p14:creationId xmlns:p14="http://schemas.microsoft.com/office/powerpoint/2010/main" val="4269935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8BD10BB-D01C-4F34-A9CB-0A146A72779F}"/>
              </a:ext>
            </a:extLst>
          </p:cNvPr>
          <p:cNvSpPr>
            <a:spLocks noGrp="1"/>
          </p:cNvSpPr>
          <p:nvPr>
            <p:ph idx="1"/>
          </p:nvPr>
        </p:nvSpPr>
        <p:spPr>
          <a:xfrm>
            <a:off x="1899792" y="3429000"/>
            <a:ext cx="9601200" cy="1261872"/>
          </a:xfrm>
        </p:spPr>
        <p:txBody>
          <a:bodyPr/>
          <a:lstStyle/>
          <a:p>
            <a:pPr marL="0" indent="0">
              <a:buNone/>
            </a:pPr>
            <a:r>
              <a:rPr lang="tr-TR" sz="5400" dirty="0">
                <a:solidFill>
                  <a:srgbClr val="595959"/>
                </a:solidFill>
              </a:rPr>
              <a:t>Siber Güvenlik Nedir</a:t>
            </a:r>
          </a:p>
          <a:p>
            <a:endParaRPr lang="tr-TR" dirty="0"/>
          </a:p>
        </p:txBody>
      </p:sp>
      <p:pic>
        <p:nvPicPr>
          <p:cNvPr id="4" name="Resim 3">
            <a:extLst>
              <a:ext uri="{FF2B5EF4-FFF2-40B4-BE49-F238E27FC236}">
                <a16:creationId xmlns:a16="http://schemas.microsoft.com/office/drawing/2014/main" id="{76F2AA4F-5C35-4510-9C47-97B4915E8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8769" y="5954658"/>
            <a:ext cx="873231" cy="903342"/>
          </a:xfrm>
          <a:prstGeom prst="rect">
            <a:avLst/>
          </a:prstGeom>
        </p:spPr>
      </p:pic>
    </p:spTree>
    <p:extLst>
      <p:ext uri="{BB962C8B-B14F-4D97-AF65-F5344CB8AC3E}">
        <p14:creationId xmlns:p14="http://schemas.microsoft.com/office/powerpoint/2010/main" val="3718948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40382" y="255134"/>
            <a:ext cx="10656218" cy="1036850"/>
          </a:xfrm>
        </p:spPr>
        <p:txBody>
          <a:bodyPr/>
          <a:lstStyle/>
          <a:p>
            <a:pPr algn="l" defTabSz="914400">
              <a:lnSpc>
                <a:spcPct val="90000"/>
              </a:lnSpc>
              <a:spcBef>
                <a:spcPts val="0"/>
              </a:spcBef>
              <a:buNone/>
            </a:pPr>
            <a:r>
              <a:rPr lang="tr-TR" sz="3200" b="0" i="0" dirty="0">
                <a:solidFill>
                  <a:schemeClr val="bg1"/>
                </a:solidFill>
                <a:latin typeface="Book Antiqua"/>
                <a:ea typeface="+mj-ea"/>
                <a:cs typeface="+mj-cs"/>
              </a:rPr>
              <a:t>Siber Güvenlik Nedir?</a:t>
            </a:r>
          </a:p>
        </p:txBody>
      </p:sp>
      <p:sp>
        <p:nvSpPr>
          <p:cNvPr id="3" name="İçerik Yer Tutucusu 2"/>
          <p:cNvSpPr>
            <a:spLocks noGrp="1"/>
          </p:cNvSpPr>
          <p:nvPr>
            <p:ph idx="1"/>
          </p:nvPr>
        </p:nvSpPr>
        <p:spPr>
          <a:xfrm>
            <a:off x="240382" y="1828800"/>
            <a:ext cx="5645513" cy="4343400"/>
          </a:xfrm>
        </p:spPr>
        <p:txBody>
          <a:bodyPr>
            <a:normAutofit/>
          </a:bodyPr>
          <a:lstStyle/>
          <a:p>
            <a:pPr algn="just">
              <a:buClr>
                <a:srgbClr val="595959"/>
              </a:buClr>
              <a:buFont typeface="Arial"/>
              <a:buChar char="•"/>
            </a:pPr>
            <a:r>
              <a:rPr lang="tr-TR" b="1" dirty="0"/>
              <a:t>Siber Güvenlik</a:t>
            </a:r>
            <a:r>
              <a:rPr lang="tr-TR" dirty="0"/>
              <a:t> kurumlardaki bilgi ile etkileşimi olan (uygulama, sistem, network vb.) varlıklarının güvenliğinin sağlanmasıdır.</a:t>
            </a:r>
            <a:endParaRPr lang="tr-TR" b="0" i="0" dirty="0">
              <a:solidFill>
                <a:srgbClr val="595959"/>
              </a:solidFill>
              <a:latin typeface="Book Antiqua"/>
              <a:ea typeface="+mn-ea"/>
              <a:cs typeface="+mn-cs"/>
            </a:endParaRPr>
          </a:p>
        </p:txBody>
      </p:sp>
      <p:pic>
        <p:nvPicPr>
          <p:cNvPr id="5" name="Resim 4">
            <a:extLst>
              <a:ext uri="{FF2B5EF4-FFF2-40B4-BE49-F238E27FC236}">
                <a16:creationId xmlns:a16="http://schemas.microsoft.com/office/drawing/2014/main" id="{D2F9A280-C578-41AE-8DC2-803118295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8769" y="5954658"/>
            <a:ext cx="873231" cy="903342"/>
          </a:xfrm>
          <a:prstGeom prst="rect">
            <a:avLst/>
          </a:prstGeom>
        </p:spPr>
      </p:pic>
      <p:pic>
        <p:nvPicPr>
          <p:cNvPr id="7" name="Resim 6">
            <a:extLst>
              <a:ext uri="{FF2B5EF4-FFF2-40B4-BE49-F238E27FC236}">
                <a16:creationId xmlns:a16="http://schemas.microsoft.com/office/drawing/2014/main" id="{575CB52D-D12B-4067-8D38-3CC949A94D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2545" y="1695543"/>
            <a:ext cx="5319073" cy="3992434"/>
          </a:xfrm>
          <a:prstGeom prst="rect">
            <a:avLst/>
          </a:prstGeom>
        </p:spPr>
      </p:pic>
    </p:spTree>
    <p:extLst>
      <p:ext uri="{BB962C8B-B14F-4D97-AF65-F5344CB8AC3E}">
        <p14:creationId xmlns:p14="http://schemas.microsoft.com/office/powerpoint/2010/main" val="1991812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4602" y="255134"/>
            <a:ext cx="10141998" cy="1036850"/>
          </a:xfrm>
        </p:spPr>
        <p:txBody>
          <a:bodyPr/>
          <a:lstStyle/>
          <a:p>
            <a:pPr>
              <a:spcBef>
                <a:spcPts val="0"/>
              </a:spcBef>
            </a:pPr>
            <a:r>
              <a:rPr lang="tr-TR" dirty="0"/>
              <a:t>Siber Güvenlik Tehditleri </a:t>
            </a:r>
            <a:endParaRPr lang="tr-TR" sz="3200" b="0" i="0" dirty="0">
              <a:solidFill>
                <a:schemeClr val="bg1"/>
              </a:solidFill>
              <a:latin typeface="Book Antiqua"/>
              <a:ea typeface="+mj-ea"/>
              <a:cs typeface="+mj-cs"/>
            </a:endParaRPr>
          </a:p>
        </p:txBody>
      </p:sp>
      <p:sp>
        <p:nvSpPr>
          <p:cNvPr id="3" name="İçerik Yer Tutucusu 2"/>
          <p:cNvSpPr>
            <a:spLocks noGrp="1"/>
          </p:cNvSpPr>
          <p:nvPr>
            <p:ph idx="1"/>
          </p:nvPr>
        </p:nvSpPr>
        <p:spPr>
          <a:xfrm>
            <a:off x="620697" y="1828800"/>
            <a:ext cx="4800600" cy="4343400"/>
          </a:xfrm>
        </p:spPr>
        <p:txBody>
          <a:bodyPr>
            <a:normAutofit/>
          </a:bodyPr>
          <a:lstStyle/>
          <a:p>
            <a:pPr marL="274320" indent="-274320" algn="l" defTabSz="914400">
              <a:lnSpc>
                <a:spcPct val="90000"/>
              </a:lnSpc>
              <a:spcBef>
                <a:spcPts val="1800"/>
              </a:spcBef>
              <a:buClr>
                <a:srgbClr val="595959"/>
              </a:buClr>
              <a:buFont typeface="Arial"/>
              <a:buChar char="•"/>
            </a:pPr>
            <a:r>
              <a:rPr lang="tr-TR" sz="2400" b="0" i="0" dirty="0">
                <a:solidFill>
                  <a:srgbClr val="595959"/>
                </a:solidFill>
                <a:latin typeface="Book Antiqua"/>
                <a:ea typeface="+mn-ea"/>
                <a:cs typeface="+mn-cs"/>
              </a:rPr>
              <a:t>Siber güvenliği tehdit eden unsurlar</a:t>
            </a:r>
            <a:r>
              <a:rPr lang="tr-TR" dirty="0">
                <a:solidFill>
                  <a:srgbClr val="595959"/>
                </a:solidFill>
                <a:latin typeface="Book Antiqua"/>
              </a:rPr>
              <a:t>:</a:t>
            </a:r>
            <a:endParaRPr lang="en-US" sz="2400" b="0" i="0" dirty="0">
              <a:solidFill>
                <a:srgbClr val="595959"/>
              </a:solidFill>
              <a:latin typeface="Book Antiqua"/>
              <a:ea typeface="+mn-ea"/>
              <a:cs typeface="+mn-cs"/>
            </a:endParaRPr>
          </a:p>
          <a:p>
            <a:pPr lvl="1" indent="-274320">
              <a:spcBef>
                <a:spcPts val="1800"/>
              </a:spcBef>
              <a:buClr>
                <a:srgbClr val="595959"/>
              </a:buClr>
              <a:buFont typeface="Arial"/>
              <a:buChar char="•"/>
            </a:pPr>
            <a:r>
              <a:rPr lang="en-US" b="0" i="0" dirty="0">
                <a:solidFill>
                  <a:srgbClr val="595959"/>
                </a:solidFill>
                <a:latin typeface="Book Antiqua"/>
                <a:ea typeface="+mn-ea"/>
                <a:cs typeface="+mn-cs"/>
              </a:rPr>
              <a:t>Vi</a:t>
            </a:r>
            <a:r>
              <a:rPr lang="tr-TR" b="0" i="0" dirty="0" err="1">
                <a:solidFill>
                  <a:srgbClr val="595959"/>
                </a:solidFill>
                <a:latin typeface="Book Antiqua"/>
                <a:ea typeface="+mn-ea"/>
                <a:cs typeface="+mn-cs"/>
              </a:rPr>
              <a:t>rüsler</a:t>
            </a:r>
            <a:endParaRPr lang="tr-TR" b="0" i="0" dirty="0">
              <a:solidFill>
                <a:srgbClr val="595959"/>
              </a:solidFill>
              <a:latin typeface="Book Antiqua"/>
              <a:ea typeface="+mn-ea"/>
              <a:cs typeface="+mn-cs"/>
            </a:endParaRPr>
          </a:p>
          <a:p>
            <a:pPr lvl="1" indent="-274320">
              <a:spcBef>
                <a:spcPts val="1800"/>
              </a:spcBef>
              <a:buClr>
                <a:srgbClr val="595959"/>
              </a:buClr>
              <a:buFont typeface="Arial"/>
              <a:buChar char="•"/>
            </a:pPr>
            <a:r>
              <a:rPr lang="tr-TR" dirty="0" err="1">
                <a:solidFill>
                  <a:srgbClr val="595959"/>
                </a:solidFill>
                <a:latin typeface="Book Antiqua"/>
              </a:rPr>
              <a:t>Spam</a:t>
            </a:r>
            <a:r>
              <a:rPr lang="tr-TR" dirty="0">
                <a:solidFill>
                  <a:srgbClr val="595959"/>
                </a:solidFill>
                <a:latin typeface="Book Antiqua"/>
              </a:rPr>
              <a:t> E-postalar</a:t>
            </a:r>
          </a:p>
          <a:p>
            <a:pPr lvl="1" indent="-274320">
              <a:spcBef>
                <a:spcPts val="1800"/>
              </a:spcBef>
              <a:buClr>
                <a:srgbClr val="595959"/>
              </a:buClr>
              <a:buFont typeface="Arial"/>
              <a:buChar char="•"/>
            </a:pPr>
            <a:r>
              <a:rPr lang="tr-TR" b="0" i="0" dirty="0" err="1">
                <a:solidFill>
                  <a:srgbClr val="595959"/>
                </a:solidFill>
                <a:latin typeface="Book Antiqua"/>
                <a:ea typeface="+mn-ea"/>
                <a:cs typeface="+mn-cs"/>
              </a:rPr>
              <a:t>Oltalama</a:t>
            </a:r>
            <a:r>
              <a:rPr lang="tr-TR" b="0" i="0" dirty="0">
                <a:solidFill>
                  <a:srgbClr val="595959"/>
                </a:solidFill>
                <a:latin typeface="Book Antiqua"/>
                <a:ea typeface="+mn-ea"/>
                <a:cs typeface="+mn-cs"/>
              </a:rPr>
              <a:t> Saldırı</a:t>
            </a:r>
            <a:r>
              <a:rPr lang="tr-TR" dirty="0">
                <a:solidFill>
                  <a:srgbClr val="595959"/>
                </a:solidFill>
                <a:latin typeface="Book Antiqua"/>
              </a:rPr>
              <a:t>ları</a:t>
            </a:r>
            <a:endParaRPr lang="tr-TR" b="0" i="0" dirty="0">
              <a:solidFill>
                <a:srgbClr val="595959"/>
              </a:solidFill>
              <a:latin typeface="Book Antiqua"/>
              <a:ea typeface="+mn-ea"/>
              <a:cs typeface="+mn-cs"/>
            </a:endParaRPr>
          </a:p>
        </p:txBody>
      </p:sp>
      <p:pic>
        <p:nvPicPr>
          <p:cNvPr id="5" name="Resim 4">
            <a:extLst>
              <a:ext uri="{FF2B5EF4-FFF2-40B4-BE49-F238E27FC236}">
                <a16:creationId xmlns:a16="http://schemas.microsoft.com/office/drawing/2014/main" id="{D2F9A280-C578-41AE-8DC2-803118295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8769" y="5954658"/>
            <a:ext cx="873231" cy="903342"/>
          </a:xfrm>
          <a:prstGeom prst="rect">
            <a:avLst/>
          </a:prstGeom>
        </p:spPr>
      </p:pic>
      <p:pic>
        <p:nvPicPr>
          <p:cNvPr id="7" name="Resim 6">
            <a:extLst>
              <a:ext uri="{FF2B5EF4-FFF2-40B4-BE49-F238E27FC236}">
                <a16:creationId xmlns:a16="http://schemas.microsoft.com/office/drawing/2014/main" id="{8EFC5D56-8570-4461-B22A-549E861F80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9012" y="1882448"/>
            <a:ext cx="6316372" cy="2385874"/>
          </a:xfrm>
          <a:prstGeom prst="rect">
            <a:avLst/>
          </a:prstGeom>
        </p:spPr>
      </p:pic>
    </p:spTree>
    <p:extLst>
      <p:ext uri="{BB962C8B-B14F-4D97-AF65-F5344CB8AC3E}">
        <p14:creationId xmlns:p14="http://schemas.microsoft.com/office/powerpoint/2010/main" val="4181791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9495" y="255134"/>
            <a:ext cx="10497105" cy="1036850"/>
          </a:xfrm>
        </p:spPr>
        <p:txBody>
          <a:bodyPr/>
          <a:lstStyle/>
          <a:p>
            <a:pPr algn="l" defTabSz="914400">
              <a:lnSpc>
                <a:spcPct val="90000"/>
              </a:lnSpc>
              <a:spcBef>
                <a:spcPts val="0"/>
              </a:spcBef>
              <a:buNone/>
            </a:pPr>
            <a:r>
              <a:rPr lang="tr-TR" dirty="0">
                <a:latin typeface="Book Antiqua"/>
              </a:rPr>
              <a:t>Virüsler</a:t>
            </a:r>
            <a:endParaRPr lang="tr-TR" sz="3200" b="0" i="0" dirty="0">
              <a:solidFill>
                <a:schemeClr val="bg1"/>
              </a:solidFill>
              <a:latin typeface="Book Antiqua"/>
              <a:ea typeface="+mj-ea"/>
              <a:cs typeface="+mj-cs"/>
            </a:endParaRPr>
          </a:p>
        </p:txBody>
      </p:sp>
      <p:sp>
        <p:nvSpPr>
          <p:cNvPr id="3" name="İçerik Yer Tutucusu 2"/>
          <p:cNvSpPr>
            <a:spLocks noGrp="1"/>
          </p:cNvSpPr>
          <p:nvPr>
            <p:ph idx="1"/>
          </p:nvPr>
        </p:nvSpPr>
        <p:spPr>
          <a:xfrm>
            <a:off x="310718" y="1828800"/>
            <a:ext cx="4802820" cy="4343400"/>
          </a:xfrm>
        </p:spPr>
        <p:txBody>
          <a:bodyPr>
            <a:normAutofit/>
          </a:bodyPr>
          <a:lstStyle/>
          <a:p>
            <a:pPr>
              <a:buClr>
                <a:srgbClr val="595959"/>
              </a:buClr>
              <a:buFont typeface="Arial"/>
              <a:buChar char="•"/>
            </a:pPr>
            <a:r>
              <a:rPr lang="tr-TR" dirty="0"/>
              <a:t>Genellikle yazılımlara zarar vermek ereğiyle yaratılan, disket değiş tokuşu yoluyla bilgisayarlara bulaşabilen, öteki yazılımları kendisinin çalıştırılabilir bir kopyasını da içerecek biçimde güncelleştiren, değiştiren, sistemin olağandışı davranışlarına yol açan, yüklenen bilgilere vb. zarar veren yazılım.</a:t>
            </a:r>
            <a:endParaRPr lang="tr-TR" dirty="0">
              <a:solidFill>
                <a:srgbClr val="595959"/>
              </a:solidFill>
              <a:latin typeface="Book Antiqua"/>
            </a:endParaRPr>
          </a:p>
        </p:txBody>
      </p:sp>
      <p:pic>
        <p:nvPicPr>
          <p:cNvPr id="5" name="Resim 4">
            <a:extLst>
              <a:ext uri="{FF2B5EF4-FFF2-40B4-BE49-F238E27FC236}">
                <a16:creationId xmlns:a16="http://schemas.microsoft.com/office/drawing/2014/main" id="{D2F9A280-C578-41AE-8DC2-803118295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8769" y="5954658"/>
            <a:ext cx="873231" cy="903342"/>
          </a:xfrm>
          <a:prstGeom prst="rect">
            <a:avLst/>
          </a:prstGeom>
        </p:spPr>
      </p:pic>
      <p:pic>
        <p:nvPicPr>
          <p:cNvPr id="7" name="Resim 6">
            <a:extLst>
              <a:ext uri="{FF2B5EF4-FFF2-40B4-BE49-F238E27FC236}">
                <a16:creationId xmlns:a16="http://schemas.microsoft.com/office/drawing/2014/main" id="{51813AFB-C88D-4BA7-827F-750DC4E8A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8711" y="1828800"/>
            <a:ext cx="4570058" cy="3462165"/>
          </a:xfrm>
          <a:prstGeom prst="rect">
            <a:avLst/>
          </a:prstGeom>
        </p:spPr>
      </p:pic>
    </p:spTree>
    <p:extLst>
      <p:ext uri="{BB962C8B-B14F-4D97-AF65-F5344CB8AC3E}">
        <p14:creationId xmlns:p14="http://schemas.microsoft.com/office/powerpoint/2010/main" val="3742792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88272" y="255134"/>
            <a:ext cx="10408328" cy="1036850"/>
          </a:xfrm>
        </p:spPr>
        <p:txBody>
          <a:bodyPr/>
          <a:lstStyle/>
          <a:p>
            <a:pPr algn="l" defTabSz="914400">
              <a:lnSpc>
                <a:spcPct val="90000"/>
              </a:lnSpc>
              <a:spcBef>
                <a:spcPts val="0"/>
              </a:spcBef>
              <a:buNone/>
            </a:pPr>
            <a:r>
              <a:rPr lang="tr-TR" sz="3200" b="0" i="0" dirty="0">
                <a:solidFill>
                  <a:schemeClr val="bg1"/>
                </a:solidFill>
                <a:latin typeface="Book Antiqua"/>
                <a:ea typeface="+mj-ea"/>
                <a:cs typeface="+mj-cs"/>
              </a:rPr>
              <a:t>Virüsler (Devam)</a:t>
            </a:r>
          </a:p>
        </p:txBody>
      </p:sp>
      <p:sp>
        <p:nvSpPr>
          <p:cNvPr id="3" name="İçerik Yer Tutucusu 2"/>
          <p:cNvSpPr>
            <a:spLocks noGrp="1"/>
          </p:cNvSpPr>
          <p:nvPr>
            <p:ph idx="1"/>
          </p:nvPr>
        </p:nvSpPr>
        <p:spPr>
          <a:xfrm>
            <a:off x="488272" y="1828800"/>
            <a:ext cx="5317724" cy="4343400"/>
          </a:xfrm>
        </p:spPr>
        <p:txBody>
          <a:bodyPr/>
          <a:lstStyle/>
          <a:p>
            <a:pPr marL="274320" indent="-274320" algn="l" defTabSz="914400">
              <a:lnSpc>
                <a:spcPct val="90000"/>
              </a:lnSpc>
              <a:spcBef>
                <a:spcPts val="1800"/>
              </a:spcBef>
              <a:buClr>
                <a:srgbClr val="595959"/>
              </a:buClr>
              <a:buFont typeface="Arial"/>
              <a:buChar char="•"/>
            </a:pPr>
            <a:r>
              <a:rPr lang="tr-TR" sz="2400" b="0" i="0" dirty="0">
                <a:solidFill>
                  <a:srgbClr val="595959"/>
                </a:solidFill>
                <a:latin typeface="Book Antiqua"/>
                <a:ea typeface="+mn-ea"/>
                <a:cs typeface="+mn-cs"/>
              </a:rPr>
              <a:t>İlk bilgisayar virüsü </a:t>
            </a:r>
            <a:r>
              <a:rPr lang="tr-TR" sz="2400" b="0" i="0" dirty="0" err="1">
                <a:solidFill>
                  <a:srgbClr val="595959"/>
                </a:solidFill>
                <a:latin typeface="Book Antiqua"/>
                <a:ea typeface="+mn-ea"/>
                <a:cs typeface="+mn-cs"/>
              </a:rPr>
              <a:t>Elk</a:t>
            </a:r>
            <a:r>
              <a:rPr lang="tr-TR" sz="2400" b="0" i="0" dirty="0">
                <a:solidFill>
                  <a:srgbClr val="595959"/>
                </a:solidFill>
                <a:latin typeface="Book Antiqua"/>
                <a:ea typeface="+mn-ea"/>
                <a:cs typeface="+mn-cs"/>
              </a:rPr>
              <a:t> </a:t>
            </a:r>
            <a:r>
              <a:rPr lang="tr-TR" sz="2400" b="0" i="0" dirty="0" err="1">
                <a:solidFill>
                  <a:srgbClr val="595959"/>
                </a:solidFill>
                <a:latin typeface="Book Antiqua"/>
                <a:ea typeface="+mn-ea"/>
                <a:cs typeface="+mn-cs"/>
              </a:rPr>
              <a:t>Cloner</a:t>
            </a:r>
            <a:r>
              <a:rPr lang="tr-TR" sz="2400" b="0" i="0" dirty="0">
                <a:solidFill>
                  <a:srgbClr val="595959"/>
                </a:solidFill>
                <a:latin typeface="Book Antiqua"/>
                <a:ea typeface="+mn-ea"/>
                <a:cs typeface="+mn-cs"/>
              </a:rPr>
              <a:t> tarafından 1982 yılında üretilmiştir</a:t>
            </a:r>
            <a:r>
              <a:rPr lang="tr-TR" dirty="0">
                <a:solidFill>
                  <a:srgbClr val="595959"/>
                </a:solidFill>
                <a:latin typeface="Book Antiqua"/>
              </a:rPr>
              <a:t>.</a:t>
            </a:r>
          </a:p>
          <a:p>
            <a:pPr marL="274320" indent="-274320" algn="l" defTabSz="914400">
              <a:lnSpc>
                <a:spcPct val="90000"/>
              </a:lnSpc>
              <a:spcBef>
                <a:spcPts val="1800"/>
              </a:spcBef>
              <a:buClr>
                <a:srgbClr val="595959"/>
              </a:buClr>
              <a:buFont typeface="Arial"/>
              <a:buChar char="•"/>
            </a:pPr>
            <a:r>
              <a:rPr lang="tr-TR" sz="2400" b="0" i="0" dirty="0">
                <a:solidFill>
                  <a:srgbClr val="595959"/>
                </a:solidFill>
                <a:latin typeface="Book Antiqua"/>
                <a:ea typeface="+mn-ea"/>
                <a:cs typeface="+mn-cs"/>
              </a:rPr>
              <a:t>Ve yapılan araştırma verilerine göre tespit edilen zararlı yazılım satısı 1.5 milyon adettir.</a:t>
            </a:r>
          </a:p>
          <a:p>
            <a:pPr marL="274320" indent="-274320" algn="l" defTabSz="914400">
              <a:lnSpc>
                <a:spcPct val="90000"/>
              </a:lnSpc>
              <a:spcBef>
                <a:spcPts val="1800"/>
              </a:spcBef>
              <a:buClr>
                <a:srgbClr val="595959"/>
              </a:buClr>
              <a:buFont typeface="Arial"/>
              <a:buChar char="•"/>
            </a:pPr>
            <a:r>
              <a:rPr lang="tr-TR" dirty="0">
                <a:solidFill>
                  <a:srgbClr val="595959"/>
                </a:solidFill>
                <a:latin typeface="Book Antiqua"/>
              </a:rPr>
              <a:t>2015 verilerine göre günlük üretilen zararlı yazılım adeti yaklaşık 310 </a:t>
            </a:r>
            <a:r>
              <a:rPr lang="tr-TR" dirty="0" err="1">
                <a:solidFill>
                  <a:srgbClr val="595959"/>
                </a:solidFill>
                <a:latin typeface="Book Antiqua"/>
              </a:rPr>
              <a:t>bin’dir</a:t>
            </a:r>
            <a:r>
              <a:rPr lang="tr-TR" dirty="0">
                <a:solidFill>
                  <a:srgbClr val="595959"/>
                </a:solidFill>
                <a:latin typeface="Book Antiqua"/>
              </a:rPr>
              <a:t>.</a:t>
            </a:r>
            <a:endParaRPr lang="tr-TR" sz="2400" b="0" i="0" dirty="0">
              <a:solidFill>
                <a:srgbClr val="595959"/>
              </a:solidFill>
              <a:latin typeface="Book Antiqua"/>
              <a:ea typeface="+mn-ea"/>
              <a:cs typeface="+mn-cs"/>
            </a:endParaRPr>
          </a:p>
        </p:txBody>
      </p:sp>
      <p:pic>
        <p:nvPicPr>
          <p:cNvPr id="5" name="Resim 4">
            <a:extLst>
              <a:ext uri="{FF2B5EF4-FFF2-40B4-BE49-F238E27FC236}">
                <a16:creationId xmlns:a16="http://schemas.microsoft.com/office/drawing/2014/main" id="{D2F9A280-C578-41AE-8DC2-803118295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8769" y="5954658"/>
            <a:ext cx="873231" cy="903342"/>
          </a:xfrm>
          <a:prstGeom prst="rect">
            <a:avLst/>
          </a:prstGeom>
        </p:spPr>
      </p:pic>
      <p:pic>
        <p:nvPicPr>
          <p:cNvPr id="6" name="Resim 5">
            <a:extLst>
              <a:ext uri="{FF2B5EF4-FFF2-40B4-BE49-F238E27FC236}">
                <a16:creationId xmlns:a16="http://schemas.microsoft.com/office/drawing/2014/main" id="{C6002105-A0EE-42F3-8346-360B769AC0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6614" y="1685462"/>
            <a:ext cx="5772150" cy="3238500"/>
          </a:xfrm>
          <a:prstGeom prst="rect">
            <a:avLst/>
          </a:prstGeom>
        </p:spPr>
      </p:pic>
    </p:spTree>
    <p:extLst>
      <p:ext uri="{BB962C8B-B14F-4D97-AF65-F5344CB8AC3E}">
        <p14:creationId xmlns:p14="http://schemas.microsoft.com/office/powerpoint/2010/main" val="73238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8BD10BB-D01C-4F34-A9CB-0A146A72779F}"/>
              </a:ext>
            </a:extLst>
          </p:cNvPr>
          <p:cNvSpPr>
            <a:spLocks noGrp="1"/>
          </p:cNvSpPr>
          <p:nvPr>
            <p:ph idx="1"/>
          </p:nvPr>
        </p:nvSpPr>
        <p:spPr>
          <a:xfrm>
            <a:off x="1624584" y="3429000"/>
            <a:ext cx="9601200" cy="1261872"/>
          </a:xfrm>
        </p:spPr>
        <p:txBody>
          <a:bodyPr/>
          <a:lstStyle/>
          <a:p>
            <a:pPr marL="0" indent="0">
              <a:buNone/>
            </a:pPr>
            <a:r>
              <a:rPr lang="tr-TR" sz="3200" dirty="0">
                <a:solidFill>
                  <a:srgbClr val="595959"/>
                </a:solidFill>
              </a:rPr>
              <a:t>Güvenlik Güncellemeleri Neden Önemlidir?</a:t>
            </a:r>
          </a:p>
          <a:p>
            <a:endParaRPr lang="tr-TR" dirty="0"/>
          </a:p>
        </p:txBody>
      </p:sp>
      <p:pic>
        <p:nvPicPr>
          <p:cNvPr id="4" name="Resim 3">
            <a:extLst>
              <a:ext uri="{FF2B5EF4-FFF2-40B4-BE49-F238E27FC236}">
                <a16:creationId xmlns:a16="http://schemas.microsoft.com/office/drawing/2014/main" id="{76F2AA4F-5C35-4510-9C47-97B4915E8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8769" y="5954658"/>
            <a:ext cx="873231" cy="903342"/>
          </a:xfrm>
          <a:prstGeom prst="rect">
            <a:avLst/>
          </a:prstGeom>
        </p:spPr>
      </p:pic>
    </p:spTree>
    <p:extLst>
      <p:ext uri="{BB962C8B-B14F-4D97-AF65-F5344CB8AC3E}">
        <p14:creationId xmlns:p14="http://schemas.microsoft.com/office/powerpoint/2010/main" val="234992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88272" y="255134"/>
            <a:ext cx="10408328" cy="1036850"/>
          </a:xfrm>
        </p:spPr>
        <p:txBody>
          <a:bodyPr/>
          <a:lstStyle/>
          <a:p>
            <a:pPr algn="l" defTabSz="914400">
              <a:lnSpc>
                <a:spcPct val="90000"/>
              </a:lnSpc>
              <a:spcBef>
                <a:spcPts val="0"/>
              </a:spcBef>
              <a:buNone/>
            </a:pPr>
            <a:r>
              <a:rPr lang="tr-TR" sz="3200" b="0" i="0" dirty="0">
                <a:solidFill>
                  <a:schemeClr val="bg1"/>
                </a:solidFill>
                <a:latin typeface="Book Antiqua"/>
                <a:ea typeface="+mj-ea"/>
                <a:cs typeface="+mj-cs"/>
              </a:rPr>
              <a:t>Virüsler (Devam)</a:t>
            </a:r>
          </a:p>
        </p:txBody>
      </p:sp>
      <p:sp>
        <p:nvSpPr>
          <p:cNvPr id="3" name="İçerik Yer Tutucusu 2"/>
          <p:cNvSpPr>
            <a:spLocks noGrp="1"/>
          </p:cNvSpPr>
          <p:nvPr>
            <p:ph idx="1"/>
          </p:nvPr>
        </p:nvSpPr>
        <p:spPr>
          <a:xfrm>
            <a:off x="488272" y="1828800"/>
            <a:ext cx="5317724" cy="4343400"/>
          </a:xfrm>
        </p:spPr>
        <p:txBody>
          <a:bodyPr/>
          <a:lstStyle/>
          <a:p>
            <a:pPr marL="274320" indent="-274320" algn="l" defTabSz="914400">
              <a:lnSpc>
                <a:spcPct val="90000"/>
              </a:lnSpc>
              <a:spcBef>
                <a:spcPts val="1800"/>
              </a:spcBef>
              <a:buClr>
                <a:srgbClr val="595959"/>
              </a:buClr>
              <a:buFont typeface="Arial"/>
              <a:buChar char="•"/>
            </a:pPr>
            <a:r>
              <a:rPr lang="tr-TR" sz="2400" b="0" i="0" dirty="0">
                <a:solidFill>
                  <a:srgbClr val="595959"/>
                </a:solidFill>
                <a:latin typeface="Book Antiqua"/>
                <a:ea typeface="+mn-ea"/>
                <a:cs typeface="+mn-cs"/>
              </a:rPr>
              <a:t>Virüsler, bilgisayarlara programların veya kırılmı</a:t>
            </a:r>
            <a:r>
              <a:rPr lang="tr-TR" dirty="0">
                <a:solidFill>
                  <a:srgbClr val="595959"/>
                </a:solidFill>
                <a:latin typeface="Book Antiqua"/>
              </a:rPr>
              <a:t>ş dosyaların yasal olmayan yollarla yayınlandığı sitelerden indirilen dosyalar yoluyla,</a:t>
            </a:r>
          </a:p>
          <a:p>
            <a:pPr marL="274320" indent="-274320" algn="l" defTabSz="914400">
              <a:lnSpc>
                <a:spcPct val="90000"/>
              </a:lnSpc>
              <a:spcBef>
                <a:spcPts val="1800"/>
              </a:spcBef>
              <a:buClr>
                <a:srgbClr val="595959"/>
              </a:buClr>
              <a:buFont typeface="Arial"/>
              <a:buChar char="•"/>
            </a:pPr>
            <a:r>
              <a:rPr lang="tr-TR" sz="2400" b="0" i="0" dirty="0">
                <a:solidFill>
                  <a:srgbClr val="595959"/>
                </a:solidFill>
                <a:latin typeface="Book Antiqua"/>
                <a:ea typeface="+mn-ea"/>
                <a:cs typeface="+mn-cs"/>
              </a:rPr>
              <a:t>Güncellenmeyen yazılımların zafiyetiyle</a:t>
            </a:r>
            <a:r>
              <a:rPr lang="tr-TR" dirty="0">
                <a:solidFill>
                  <a:srgbClr val="595959"/>
                </a:solidFill>
                <a:latin typeface="Book Antiqua"/>
              </a:rPr>
              <a:t>,</a:t>
            </a:r>
          </a:p>
          <a:p>
            <a:pPr marL="274320" indent="-274320" algn="l" defTabSz="914400">
              <a:lnSpc>
                <a:spcPct val="90000"/>
              </a:lnSpc>
              <a:spcBef>
                <a:spcPts val="1800"/>
              </a:spcBef>
              <a:buClr>
                <a:srgbClr val="595959"/>
              </a:buClr>
              <a:buFont typeface="Arial"/>
              <a:buChar char="•"/>
            </a:pPr>
            <a:r>
              <a:rPr lang="tr-TR" dirty="0">
                <a:solidFill>
                  <a:srgbClr val="595959"/>
                </a:solidFill>
                <a:latin typeface="Book Antiqua"/>
              </a:rPr>
              <a:t>E-posta adreslerine gönderilen </a:t>
            </a:r>
            <a:r>
              <a:rPr lang="tr-TR" dirty="0" err="1">
                <a:solidFill>
                  <a:srgbClr val="595959"/>
                </a:solidFill>
                <a:latin typeface="Book Antiqua"/>
              </a:rPr>
              <a:t>spam</a:t>
            </a:r>
            <a:r>
              <a:rPr lang="tr-TR" dirty="0">
                <a:solidFill>
                  <a:srgbClr val="595959"/>
                </a:solidFill>
                <a:latin typeface="Book Antiqua"/>
              </a:rPr>
              <a:t> e-posta bağlantıları ile </a:t>
            </a:r>
          </a:p>
          <a:p>
            <a:pPr marL="0" indent="0" algn="l" defTabSz="914400">
              <a:lnSpc>
                <a:spcPct val="90000"/>
              </a:lnSpc>
              <a:spcBef>
                <a:spcPts val="1800"/>
              </a:spcBef>
              <a:buClr>
                <a:srgbClr val="595959"/>
              </a:buClr>
              <a:buNone/>
            </a:pPr>
            <a:r>
              <a:rPr lang="tr-TR" dirty="0">
                <a:solidFill>
                  <a:srgbClr val="595959"/>
                </a:solidFill>
                <a:latin typeface="Book Antiqua"/>
              </a:rPr>
              <a:t>b</a:t>
            </a:r>
            <a:r>
              <a:rPr lang="tr-TR" sz="2400" b="0" i="0" dirty="0">
                <a:solidFill>
                  <a:srgbClr val="595959"/>
                </a:solidFill>
                <a:latin typeface="Book Antiqua"/>
                <a:ea typeface="+mn-ea"/>
                <a:cs typeface="+mn-cs"/>
              </a:rPr>
              <a:t>ulaşmaktadır.</a:t>
            </a:r>
          </a:p>
        </p:txBody>
      </p:sp>
      <p:pic>
        <p:nvPicPr>
          <p:cNvPr id="5" name="Resim 4">
            <a:extLst>
              <a:ext uri="{FF2B5EF4-FFF2-40B4-BE49-F238E27FC236}">
                <a16:creationId xmlns:a16="http://schemas.microsoft.com/office/drawing/2014/main" id="{D2F9A280-C578-41AE-8DC2-803118295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8769" y="5954658"/>
            <a:ext cx="873231" cy="903342"/>
          </a:xfrm>
          <a:prstGeom prst="rect">
            <a:avLst/>
          </a:prstGeom>
        </p:spPr>
      </p:pic>
      <p:pic>
        <p:nvPicPr>
          <p:cNvPr id="7" name="Resim 6">
            <a:extLst>
              <a:ext uri="{FF2B5EF4-FFF2-40B4-BE49-F238E27FC236}">
                <a16:creationId xmlns:a16="http://schemas.microsoft.com/office/drawing/2014/main" id="{BFC39654-51D5-4522-8A2E-6C3A032F01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2436" y="1667892"/>
            <a:ext cx="6109964" cy="3522215"/>
          </a:xfrm>
          <a:prstGeom prst="rect">
            <a:avLst/>
          </a:prstGeom>
        </p:spPr>
      </p:pic>
    </p:spTree>
    <p:extLst>
      <p:ext uri="{BB962C8B-B14F-4D97-AF65-F5344CB8AC3E}">
        <p14:creationId xmlns:p14="http://schemas.microsoft.com/office/powerpoint/2010/main" val="152742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88272" y="255134"/>
            <a:ext cx="10408328" cy="1036850"/>
          </a:xfrm>
        </p:spPr>
        <p:txBody>
          <a:bodyPr/>
          <a:lstStyle/>
          <a:p>
            <a:pPr algn="l" defTabSz="914400">
              <a:lnSpc>
                <a:spcPct val="90000"/>
              </a:lnSpc>
              <a:spcBef>
                <a:spcPts val="0"/>
              </a:spcBef>
              <a:buNone/>
            </a:pPr>
            <a:r>
              <a:rPr lang="tr-TR" sz="3200" b="0" i="0" dirty="0">
                <a:solidFill>
                  <a:schemeClr val="bg1"/>
                </a:solidFill>
                <a:latin typeface="Book Antiqua"/>
                <a:ea typeface="+mj-ea"/>
                <a:cs typeface="+mj-cs"/>
              </a:rPr>
              <a:t>Virüsler (Devam)</a:t>
            </a:r>
          </a:p>
        </p:txBody>
      </p:sp>
      <p:sp>
        <p:nvSpPr>
          <p:cNvPr id="3" name="İçerik Yer Tutucusu 2"/>
          <p:cNvSpPr>
            <a:spLocks noGrp="1"/>
          </p:cNvSpPr>
          <p:nvPr>
            <p:ph idx="1"/>
          </p:nvPr>
        </p:nvSpPr>
        <p:spPr>
          <a:xfrm>
            <a:off x="488272" y="1828800"/>
            <a:ext cx="5317724" cy="4343400"/>
          </a:xfrm>
        </p:spPr>
        <p:txBody>
          <a:bodyPr/>
          <a:lstStyle/>
          <a:p>
            <a:pPr marL="274320" indent="-274320" algn="l" defTabSz="914400">
              <a:lnSpc>
                <a:spcPct val="90000"/>
              </a:lnSpc>
              <a:spcBef>
                <a:spcPts val="1800"/>
              </a:spcBef>
              <a:buClr>
                <a:srgbClr val="595959"/>
              </a:buClr>
              <a:buFont typeface="Arial"/>
              <a:buChar char="•"/>
            </a:pPr>
            <a:r>
              <a:rPr lang="tr-TR" sz="2400" b="0" i="0" dirty="0">
                <a:solidFill>
                  <a:srgbClr val="595959"/>
                </a:solidFill>
                <a:latin typeface="Book Antiqua"/>
                <a:ea typeface="+mn-ea"/>
                <a:cs typeface="+mn-cs"/>
              </a:rPr>
              <a:t>Virüs bulaşan bir bilgisayarda</a:t>
            </a:r>
            <a:r>
              <a:rPr lang="en-US" dirty="0">
                <a:solidFill>
                  <a:srgbClr val="595959"/>
                </a:solidFill>
                <a:latin typeface="Book Antiqua"/>
              </a:rPr>
              <a:t>;</a:t>
            </a:r>
          </a:p>
          <a:p>
            <a:pPr lvl="1" indent="-274320">
              <a:spcBef>
                <a:spcPts val="1800"/>
              </a:spcBef>
              <a:buClr>
                <a:srgbClr val="595959"/>
              </a:buClr>
              <a:buFont typeface="Arial"/>
              <a:buChar char="•"/>
            </a:pPr>
            <a:r>
              <a:rPr lang="tr-TR" b="0" i="0" dirty="0">
                <a:solidFill>
                  <a:srgbClr val="595959"/>
                </a:solidFill>
                <a:latin typeface="Book Antiqua"/>
                <a:ea typeface="+mn-ea"/>
                <a:cs typeface="+mn-cs"/>
              </a:rPr>
              <a:t>Program yükleme daha fazla zaman alır,</a:t>
            </a:r>
          </a:p>
          <a:p>
            <a:pPr lvl="1" indent="-274320">
              <a:spcBef>
                <a:spcPts val="1800"/>
              </a:spcBef>
              <a:buClr>
                <a:srgbClr val="595959"/>
              </a:buClr>
              <a:buFont typeface="Arial"/>
              <a:buChar char="•"/>
            </a:pPr>
            <a:r>
              <a:rPr lang="tr-TR" dirty="0">
                <a:solidFill>
                  <a:srgbClr val="595959"/>
                </a:solidFill>
                <a:latin typeface="Book Antiqua"/>
              </a:rPr>
              <a:t>Disk alanı azalır,</a:t>
            </a:r>
          </a:p>
          <a:p>
            <a:pPr lvl="1" indent="-274320">
              <a:spcBef>
                <a:spcPts val="1800"/>
              </a:spcBef>
              <a:buClr>
                <a:srgbClr val="595959"/>
              </a:buClr>
              <a:buFont typeface="Arial"/>
              <a:buChar char="•"/>
            </a:pPr>
            <a:r>
              <a:rPr lang="tr-TR" dirty="0">
                <a:solidFill>
                  <a:srgbClr val="595959"/>
                </a:solidFill>
                <a:latin typeface="Book Antiqua"/>
              </a:rPr>
              <a:t>Programlar normal çalışmaz,</a:t>
            </a:r>
          </a:p>
          <a:p>
            <a:pPr lvl="1" indent="-274320">
              <a:spcBef>
                <a:spcPts val="1800"/>
              </a:spcBef>
              <a:buClr>
                <a:srgbClr val="595959"/>
              </a:buClr>
              <a:buFont typeface="Arial"/>
              <a:buChar char="•"/>
            </a:pPr>
            <a:r>
              <a:rPr lang="tr-TR" b="0" i="0" dirty="0">
                <a:solidFill>
                  <a:srgbClr val="595959"/>
                </a:solidFill>
                <a:latin typeface="Book Antiqua"/>
                <a:ea typeface="+mn-ea"/>
                <a:cs typeface="+mn-cs"/>
              </a:rPr>
              <a:t>Dosyalar kaybolur,</a:t>
            </a:r>
          </a:p>
          <a:p>
            <a:pPr lvl="1" indent="-274320">
              <a:spcBef>
                <a:spcPts val="1800"/>
              </a:spcBef>
              <a:buClr>
                <a:srgbClr val="595959"/>
              </a:buClr>
              <a:buFont typeface="Arial"/>
              <a:buChar char="•"/>
            </a:pPr>
            <a:r>
              <a:rPr lang="tr-TR" dirty="0">
                <a:solidFill>
                  <a:srgbClr val="595959"/>
                </a:solidFill>
                <a:latin typeface="Book Antiqua"/>
              </a:rPr>
              <a:t>Dosya isimleri ve uzantıları değişir,</a:t>
            </a:r>
          </a:p>
          <a:p>
            <a:pPr lvl="1" indent="-274320">
              <a:spcBef>
                <a:spcPts val="1800"/>
              </a:spcBef>
              <a:buClr>
                <a:srgbClr val="595959"/>
              </a:buClr>
              <a:buFont typeface="Arial"/>
              <a:buChar char="•"/>
            </a:pPr>
            <a:r>
              <a:rPr lang="tr-TR" b="0" i="0" dirty="0">
                <a:solidFill>
                  <a:srgbClr val="595959"/>
                </a:solidFill>
                <a:latin typeface="Book Antiqua"/>
                <a:ea typeface="+mn-ea"/>
                <a:cs typeface="+mn-cs"/>
              </a:rPr>
              <a:t>Yeni dosyalar olu</a:t>
            </a:r>
            <a:r>
              <a:rPr lang="tr-TR" dirty="0">
                <a:solidFill>
                  <a:srgbClr val="595959"/>
                </a:solidFill>
                <a:latin typeface="Book Antiqua"/>
              </a:rPr>
              <a:t>şabilir</a:t>
            </a:r>
          </a:p>
          <a:p>
            <a:pPr marL="274320" lvl="1" indent="0">
              <a:spcBef>
                <a:spcPts val="1800"/>
              </a:spcBef>
              <a:buClr>
                <a:srgbClr val="595959"/>
              </a:buClr>
              <a:buNone/>
            </a:pPr>
            <a:r>
              <a:rPr lang="tr-TR" dirty="0">
                <a:solidFill>
                  <a:srgbClr val="595959"/>
                </a:solidFill>
                <a:latin typeface="Book Antiqua"/>
              </a:rPr>
              <a:t>ş</a:t>
            </a:r>
            <a:r>
              <a:rPr lang="tr-TR" b="0" i="0" dirty="0">
                <a:solidFill>
                  <a:srgbClr val="595959"/>
                </a:solidFill>
                <a:latin typeface="Book Antiqua"/>
                <a:ea typeface="+mn-ea"/>
                <a:cs typeface="+mn-cs"/>
              </a:rPr>
              <a:t>eklinde belirtiler </a:t>
            </a:r>
            <a:r>
              <a:rPr lang="tr-TR" dirty="0">
                <a:solidFill>
                  <a:srgbClr val="595959"/>
                </a:solidFill>
                <a:latin typeface="Book Antiqua"/>
              </a:rPr>
              <a:t>bulunur.</a:t>
            </a:r>
            <a:endParaRPr lang="tr-TR" b="0" i="0" dirty="0">
              <a:solidFill>
                <a:srgbClr val="595959"/>
              </a:solidFill>
              <a:latin typeface="Book Antiqua"/>
              <a:ea typeface="+mn-ea"/>
              <a:cs typeface="+mn-cs"/>
            </a:endParaRPr>
          </a:p>
        </p:txBody>
      </p:sp>
      <p:pic>
        <p:nvPicPr>
          <p:cNvPr id="5" name="Resim 4">
            <a:extLst>
              <a:ext uri="{FF2B5EF4-FFF2-40B4-BE49-F238E27FC236}">
                <a16:creationId xmlns:a16="http://schemas.microsoft.com/office/drawing/2014/main" id="{D2F9A280-C578-41AE-8DC2-803118295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8769" y="5954658"/>
            <a:ext cx="873231" cy="903342"/>
          </a:xfrm>
          <a:prstGeom prst="rect">
            <a:avLst/>
          </a:prstGeom>
        </p:spPr>
      </p:pic>
      <p:pic>
        <p:nvPicPr>
          <p:cNvPr id="6" name="Resim 5">
            <a:extLst>
              <a:ext uri="{FF2B5EF4-FFF2-40B4-BE49-F238E27FC236}">
                <a16:creationId xmlns:a16="http://schemas.microsoft.com/office/drawing/2014/main" id="{F2065E04-7447-4BCC-A97A-4EADD4444F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9192" y="1828800"/>
            <a:ext cx="3263900" cy="2654300"/>
          </a:xfrm>
          <a:prstGeom prst="rect">
            <a:avLst/>
          </a:prstGeom>
        </p:spPr>
      </p:pic>
    </p:spTree>
    <p:extLst>
      <p:ext uri="{BB962C8B-B14F-4D97-AF65-F5344CB8AC3E}">
        <p14:creationId xmlns:p14="http://schemas.microsoft.com/office/powerpoint/2010/main" val="4074314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35006" y="255134"/>
            <a:ext cx="10461594" cy="1036850"/>
          </a:xfrm>
        </p:spPr>
        <p:txBody>
          <a:bodyPr/>
          <a:lstStyle/>
          <a:p>
            <a:pPr algn="l" defTabSz="914400">
              <a:lnSpc>
                <a:spcPct val="90000"/>
              </a:lnSpc>
              <a:spcBef>
                <a:spcPts val="0"/>
              </a:spcBef>
              <a:buNone/>
            </a:pPr>
            <a:r>
              <a:rPr lang="tr-TR" sz="3200" b="0" i="0" dirty="0" err="1">
                <a:solidFill>
                  <a:schemeClr val="bg1"/>
                </a:solidFill>
                <a:latin typeface="Book Antiqua"/>
                <a:ea typeface="+mj-ea"/>
                <a:cs typeface="+mj-cs"/>
              </a:rPr>
              <a:t>Spam</a:t>
            </a:r>
            <a:r>
              <a:rPr lang="tr-TR" sz="3200" b="0" i="0" dirty="0">
                <a:solidFill>
                  <a:schemeClr val="bg1"/>
                </a:solidFill>
                <a:latin typeface="Book Antiqua"/>
                <a:ea typeface="+mj-ea"/>
                <a:cs typeface="+mj-cs"/>
              </a:rPr>
              <a:t> E-postalar</a:t>
            </a:r>
          </a:p>
        </p:txBody>
      </p:sp>
      <p:sp>
        <p:nvSpPr>
          <p:cNvPr id="3" name="İçerik Yer Tutucusu 2"/>
          <p:cNvSpPr>
            <a:spLocks noGrp="1"/>
          </p:cNvSpPr>
          <p:nvPr>
            <p:ph idx="1"/>
          </p:nvPr>
        </p:nvSpPr>
        <p:spPr>
          <a:xfrm>
            <a:off x="514905" y="1828800"/>
            <a:ext cx="4856085" cy="4343400"/>
          </a:xfrm>
        </p:spPr>
        <p:txBody>
          <a:bodyPr/>
          <a:lstStyle/>
          <a:p>
            <a:pPr marL="274320" indent="-274320" algn="l" defTabSz="914400">
              <a:lnSpc>
                <a:spcPct val="90000"/>
              </a:lnSpc>
              <a:spcBef>
                <a:spcPts val="1800"/>
              </a:spcBef>
              <a:buClr>
                <a:srgbClr val="595959"/>
              </a:buClr>
              <a:buFont typeface="Arial"/>
              <a:buChar char="•"/>
            </a:pPr>
            <a:r>
              <a:rPr lang="tr-TR" sz="2400" b="0" i="0" dirty="0">
                <a:solidFill>
                  <a:srgbClr val="595959"/>
                </a:solidFill>
                <a:latin typeface="Book Antiqua"/>
                <a:ea typeface="+mn-ea"/>
                <a:cs typeface="+mn-cs"/>
              </a:rPr>
              <a:t>İstem dışı, kullanıcı rızası olmadan gelen, genellikle reklam amaçlı gönderilen e-postalardır.</a:t>
            </a:r>
          </a:p>
          <a:p>
            <a:pPr marL="274320" indent="-274320" algn="l" defTabSz="914400">
              <a:lnSpc>
                <a:spcPct val="90000"/>
              </a:lnSpc>
              <a:spcBef>
                <a:spcPts val="1800"/>
              </a:spcBef>
              <a:buClr>
                <a:srgbClr val="595959"/>
              </a:buClr>
              <a:buFont typeface="Arial"/>
              <a:buChar char="•"/>
            </a:pPr>
            <a:r>
              <a:rPr lang="tr-TR" dirty="0">
                <a:solidFill>
                  <a:srgbClr val="595959"/>
                </a:solidFill>
                <a:latin typeface="Book Antiqua"/>
              </a:rPr>
              <a:t>Bilinmeyen kaynaktan gelen e-postaların açılmaması kullanıcının virüslerden korunmasını sağlar.</a:t>
            </a:r>
            <a:endParaRPr lang="tr-TR" sz="2400" b="0" i="0" dirty="0">
              <a:solidFill>
                <a:srgbClr val="595959"/>
              </a:solidFill>
              <a:latin typeface="Book Antiqua"/>
              <a:ea typeface="+mn-ea"/>
              <a:cs typeface="+mn-cs"/>
            </a:endParaRPr>
          </a:p>
        </p:txBody>
      </p:sp>
      <p:pic>
        <p:nvPicPr>
          <p:cNvPr id="5" name="Resim 4">
            <a:extLst>
              <a:ext uri="{FF2B5EF4-FFF2-40B4-BE49-F238E27FC236}">
                <a16:creationId xmlns:a16="http://schemas.microsoft.com/office/drawing/2014/main" id="{D2F9A280-C578-41AE-8DC2-803118295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8769" y="5954658"/>
            <a:ext cx="873231" cy="903342"/>
          </a:xfrm>
          <a:prstGeom prst="rect">
            <a:avLst/>
          </a:prstGeom>
        </p:spPr>
      </p:pic>
      <p:pic>
        <p:nvPicPr>
          <p:cNvPr id="7" name="Resim 6">
            <a:extLst>
              <a:ext uri="{FF2B5EF4-FFF2-40B4-BE49-F238E27FC236}">
                <a16:creationId xmlns:a16="http://schemas.microsoft.com/office/drawing/2014/main" id="{F78BA862-B2E8-4B82-93C8-61EC19371E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999" y="1762171"/>
            <a:ext cx="5581095" cy="3702126"/>
          </a:xfrm>
          <a:prstGeom prst="rect">
            <a:avLst/>
          </a:prstGeom>
        </p:spPr>
      </p:pic>
    </p:spTree>
    <p:extLst>
      <p:ext uri="{BB962C8B-B14F-4D97-AF65-F5344CB8AC3E}">
        <p14:creationId xmlns:p14="http://schemas.microsoft.com/office/powerpoint/2010/main" val="2562577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35006" y="255134"/>
            <a:ext cx="10461594" cy="1036850"/>
          </a:xfrm>
        </p:spPr>
        <p:txBody>
          <a:bodyPr/>
          <a:lstStyle/>
          <a:p>
            <a:pPr algn="l" defTabSz="914400">
              <a:lnSpc>
                <a:spcPct val="90000"/>
              </a:lnSpc>
              <a:spcBef>
                <a:spcPts val="0"/>
              </a:spcBef>
              <a:buNone/>
            </a:pPr>
            <a:r>
              <a:rPr lang="tr-TR" sz="3200" b="0" i="0" dirty="0" err="1">
                <a:solidFill>
                  <a:schemeClr val="bg1"/>
                </a:solidFill>
                <a:latin typeface="Book Antiqua"/>
                <a:ea typeface="+mj-ea"/>
                <a:cs typeface="+mj-cs"/>
              </a:rPr>
              <a:t>Spam</a:t>
            </a:r>
            <a:r>
              <a:rPr lang="tr-TR" sz="3200" b="0" i="0" dirty="0">
                <a:solidFill>
                  <a:schemeClr val="bg1"/>
                </a:solidFill>
                <a:latin typeface="Book Antiqua"/>
                <a:ea typeface="+mj-ea"/>
                <a:cs typeface="+mj-cs"/>
              </a:rPr>
              <a:t> E-postalar(Devam)</a:t>
            </a:r>
          </a:p>
        </p:txBody>
      </p:sp>
      <p:sp>
        <p:nvSpPr>
          <p:cNvPr id="3" name="İçerik Yer Tutucusu 2"/>
          <p:cNvSpPr>
            <a:spLocks noGrp="1"/>
          </p:cNvSpPr>
          <p:nvPr>
            <p:ph idx="1"/>
          </p:nvPr>
        </p:nvSpPr>
        <p:spPr>
          <a:xfrm>
            <a:off x="514905" y="1828800"/>
            <a:ext cx="4856085" cy="4343400"/>
          </a:xfrm>
        </p:spPr>
        <p:txBody>
          <a:bodyPr/>
          <a:lstStyle/>
          <a:p>
            <a:pPr marL="274320" indent="-274320" algn="l" defTabSz="914400">
              <a:lnSpc>
                <a:spcPct val="90000"/>
              </a:lnSpc>
              <a:spcBef>
                <a:spcPts val="1800"/>
              </a:spcBef>
              <a:buClr>
                <a:srgbClr val="595959"/>
              </a:buClr>
              <a:buFont typeface="Arial"/>
              <a:buChar char="•"/>
            </a:pPr>
            <a:r>
              <a:rPr lang="tr-TR" sz="2400" b="0" i="0" dirty="0" err="1">
                <a:solidFill>
                  <a:srgbClr val="595959"/>
                </a:solidFill>
                <a:latin typeface="Book Antiqua"/>
                <a:ea typeface="+mn-ea"/>
                <a:cs typeface="+mn-cs"/>
              </a:rPr>
              <a:t>Spam</a:t>
            </a:r>
            <a:r>
              <a:rPr lang="tr-TR" sz="2400" b="0" i="0" dirty="0">
                <a:solidFill>
                  <a:srgbClr val="595959"/>
                </a:solidFill>
                <a:latin typeface="Book Antiqua"/>
                <a:ea typeface="+mn-ea"/>
                <a:cs typeface="+mn-cs"/>
              </a:rPr>
              <a:t> e-postalar </a:t>
            </a:r>
          </a:p>
          <a:p>
            <a:pPr lvl="1" indent="-274320">
              <a:spcBef>
                <a:spcPts val="1800"/>
              </a:spcBef>
              <a:buClr>
                <a:srgbClr val="595959"/>
              </a:buClr>
              <a:buFont typeface="Arial"/>
              <a:buChar char="•"/>
            </a:pPr>
            <a:r>
              <a:rPr lang="tr-TR" dirty="0">
                <a:solidFill>
                  <a:srgbClr val="595959"/>
                </a:solidFill>
                <a:latin typeface="Book Antiqua"/>
              </a:rPr>
              <a:t>Yanıltıcı konu başlığı</a:t>
            </a:r>
          </a:p>
          <a:p>
            <a:pPr lvl="1" indent="-274320">
              <a:spcBef>
                <a:spcPts val="1800"/>
              </a:spcBef>
              <a:buClr>
                <a:srgbClr val="595959"/>
              </a:buClr>
              <a:buFont typeface="Arial"/>
              <a:buChar char="•"/>
            </a:pPr>
            <a:r>
              <a:rPr lang="tr-TR" b="0" i="0" dirty="0">
                <a:solidFill>
                  <a:srgbClr val="595959"/>
                </a:solidFill>
                <a:latin typeface="Book Antiqua"/>
                <a:ea typeface="+mn-ea"/>
                <a:cs typeface="+mn-cs"/>
              </a:rPr>
              <a:t>Kimden geldiği belirsiz</a:t>
            </a:r>
          </a:p>
          <a:p>
            <a:pPr lvl="1" indent="-274320">
              <a:spcBef>
                <a:spcPts val="1800"/>
              </a:spcBef>
              <a:buClr>
                <a:srgbClr val="595959"/>
              </a:buClr>
              <a:buFont typeface="Arial"/>
              <a:buChar char="•"/>
            </a:pPr>
            <a:r>
              <a:rPr lang="tr-TR" dirty="0">
                <a:solidFill>
                  <a:srgbClr val="595959"/>
                </a:solidFill>
                <a:latin typeface="Book Antiqua"/>
              </a:rPr>
              <a:t>Herhangi bir e-dolandırıcılık projesi</a:t>
            </a:r>
          </a:p>
          <a:p>
            <a:pPr lvl="1" indent="-274320">
              <a:spcBef>
                <a:spcPts val="1800"/>
              </a:spcBef>
              <a:buClr>
                <a:srgbClr val="595959"/>
              </a:buClr>
              <a:buFont typeface="Arial"/>
              <a:buChar char="•"/>
            </a:pPr>
            <a:r>
              <a:rPr lang="tr-TR" b="0" i="0" dirty="0">
                <a:solidFill>
                  <a:srgbClr val="595959"/>
                </a:solidFill>
                <a:latin typeface="Book Antiqua"/>
                <a:ea typeface="+mn-ea"/>
                <a:cs typeface="+mn-cs"/>
              </a:rPr>
              <a:t>İmla hataları</a:t>
            </a:r>
          </a:p>
          <a:p>
            <a:pPr lvl="1" indent="-274320">
              <a:spcBef>
                <a:spcPts val="1800"/>
              </a:spcBef>
              <a:buClr>
                <a:srgbClr val="595959"/>
              </a:buClr>
              <a:buFont typeface="Arial"/>
              <a:buChar char="•"/>
            </a:pPr>
            <a:r>
              <a:rPr lang="tr-TR" b="0" i="0" dirty="0">
                <a:solidFill>
                  <a:srgbClr val="595959"/>
                </a:solidFill>
                <a:latin typeface="Book Antiqua"/>
                <a:ea typeface="+mn-ea"/>
                <a:cs typeface="+mn-cs"/>
              </a:rPr>
              <a:t>Anlamsız e-posta</a:t>
            </a:r>
          </a:p>
          <a:p>
            <a:pPr marL="274320" lvl="1" indent="0">
              <a:spcBef>
                <a:spcPts val="1800"/>
              </a:spcBef>
              <a:buClr>
                <a:srgbClr val="595959"/>
              </a:buClr>
              <a:buNone/>
            </a:pPr>
            <a:r>
              <a:rPr lang="tr-TR" dirty="0">
                <a:solidFill>
                  <a:srgbClr val="595959"/>
                </a:solidFill>
                <a:latin typeface="Book Antiqua"/>
              </a:rPr>
              <a:t>gibi belirtiler ile anlaşılabilir.</a:t>
            </a:r>
            <a:endParaRPr lang="tr-TR" b="0" i="0" dirty="0">
              <a:solidFill>
                <a:srgbClr val="595959"/>
              </a:solidFill>
              <a:latin typeface="Book Antiqua"/>
              <a:ea typeface="+mn-ea"/>
              <a:cs typeface="+mn-cs"/>
            </a:endParaRPr>
          </a:p>
        </p:txBody>
      </p:sp>
      <p:pic>
        <p:nvPicPr>
          <p:cNvPr id="5" name="Resim 4">
            <a:extLst>
              <a:ext uri="{FF2B5EF4-FFF2-40B4-BE49-F238E27FC236}">
                <a16:creationId xmlns:a16="http://schemas.microsoft.com/office/drawing/2014/main" id="{D2F9A280-C578-41AE-8DC2-803118295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8769" y="5954658"/>
            <a:ext cx="873231" cy="903342"/>
          </a:xfrm>
          <a:prstGeom prst="rect">
            <a:avLst/>
          </a:prstGeom>
        </p:spPr>
      </p:pic>
      <p:pic>
        <p:nvPicPr>
          <p:cNvPr id="6" name="Resim 5">
            <a:extLst>
              <a:ext uri="{FF2B5EF4-FFF2-40B4-BE49-F238E27FC236}">
                <a16:creationId xmlns:a16="http://schemas.microsoft.com/office/drawing/2014/main" id="{CD563014-3158-41A5-B63C-16DB391A3D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4984" y="1558840"/>
            <a:ext cx="5666942" cy="4884838"/>
          </a:xfrm>
          <a:prstGeom prst="rect">
            <a:avLst/>
          </a:prstGeom>
        </p:spPr>
      </p:pic>
    </p:spTree>
    <p:extLst>
      <p:ext uri="{BB962C8B-B14F-4D97-AF65-F5344CB8AC3E}">
        <p14:creationId xmlns:p14="http://schemas.microsoft.com/office/powerpoint/2010/main" val="1688208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94804" y="255134"/>
            <a:ext cx="10301796" cy="1036850"/>
          </a:xfrm>
        </p:spPr>
        <p:txBody>
          <a:bodyPr/>
          <a:lstStyle/>
          <a:p>
            <a:pPr algn="l" defTabSz="914400">
              <a:lnSpc>
                <a:spcPct val="90000"/>
              </a:lnSpc>
              <a:spcBef>
                <a:spcPts val="0"/>
              </a:spcBef>
              <a:buNone/>
            </a:pPr>
            <a:r>
              <a:rPr lang="tr-TR" sz="3200" b="0" i="0" dirty="0" err="1">
                <a:solidFill>
                  <a:schemeClr val="bg1"/>
                </a:solidFill>
                <a:latin typeface="Book Antiqua"/>
                <a:ea typeface="+mj-ea"/>
                <a:cs typeface="+mj-cs"/>
              </a:rPr>
              <a:t>Oltalama</a:t>
            </a:r>
            <a:r>
              <a:rPr lang="tr-TR" sz="3200" b="0" i="0" dirty="0">
                <a:solidFill>
                  <a:schemeClr val="bg1"/>
                </a:solidFill>
                <a:latin typeface="Book Antiqua"/>
                <a:ea typeface="+mj-ea"/>
                <a:cs typeface="+mj-cs"/>
              </a:rPr>
              <a:t> Saldırıları</a:t>
            </a:r>
          </a:p>
        </p:txBody>
      </p:sp>
      <p:sp>
        <p:nvSpPr>
          <p:cNvPr id="3" name="İçerik Yer Tutucusu 2"/>
          <p:cNvSpPr>
            <a:spLocks noGrp="1"/>
          </p:cNvSpPr>
          <p:nvPr>
            <p:ph idx="1"/>
          </p:nvPr>
        </p:nvSpPr>
        <p:spPr>
          <a:xfrm>
            <a:off x="594804" y="1828800"/>
            <a:ext cx="3417903" cy="4343400"/>
          </a:xfrm>
        </p:spPr>
        <p:txBody>
          <a:bodyPr>
            <a:normAutofit fontScale="92500" lnSpcReduction="10000"/>
          </a:bodyPr>
          <a:lstStyle/>
          <a:p>
            <a:pPr marL="274320" indent="-274320" algn="l" defTabSz="914400">
              <a:lnSpc>
                <a:spcPct val="90000"/>
              </a:lnSpc>
              <a:spcBef>
                <a:spcPts val="1800"/>
              </a:spcBef>
              <a:buClr>
                <a:srgbClr val="595959"/>
              </a:buClr>
              <a:buFont typeface="Arial"/>
              <a:buChar char="•"/>
            </a:pPr>
            <a:r>
              <a:rPr lang="tr-TR" dirty="0">
                <a:solidFill>
                  <a:srgbClr val="595959"/>
                </a:solidFill>
                <a:latin typeface="Book Antiqua"/>
              </a:rPr>
              <a:t>Tercih ettiğiniz bankacılık veya telekomünikasyon kurumuna ait web sitesi ve hizmetlerini taklit ederek sizi yanıltmak ve kişisel bilgilerinizi ele geçirmek üzere tasarlanmış web saldırılarıdır. </a:t>
            </a:r>
          </a:p>
          <a:p>
            <a:pPr marL="274320" indent="-274320" algn="l" defTabSz="914400">
              <a:lnSpc>
                <a:spcPct val="90000"/>
              </a:lnSpc>
              <a:spcBef>
                <a:spcPts val="1800"/>
              </a:spcBef>
              <a:buClr>
                <a:srgbClr val="595959"/>
              </a:buClr>
              <a:buFont typeface="Arial"/>
              <a:buChar char="•"/>
            </a:pPr>
            <a:r>
              <a:rPr lang="tr-TR" sz="2400" b="0" i="0" dirty="0">
                <a:solidFill>
                  <a:srgbClr val="595959"/>
                </a:solidFill>
                <a:latin typeface="Book Antiqua"/>
                <a:ea typeface="+mn-ea"/>
                <a:cs typeface="+mn-cs"/>
              </a:rPr>
              <a:t>Özellikle sosyal medya ortamlarında da sıkça kullanılan yöntemlerden birisidir.</a:t>
            </a:r>
          </a:p>
        </p:txBody>
      </p:sp>
      <p:pic>
        <p:nvPicPr>
          <p:cNvPr id="5" name="Resim 4">
            <a:extLst>
              <a:ext uri="{FF2B5EF4-FFF2-40B4-BE49-F238E27FC236}">
                <a16:creationId xmlns:a16="http://schemas.microsoft.com/office/drawing/2014/main" id="{D2F9A280-C578-41AE-8DC2-803118295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8769" y="5954658"/>
            <a:ext cx="873231" cy="903342"/>
          </a:xfrm>
          <a:prstGeom prst="rect">
            <a:avLst/>
          </a:prstGeom>
        </p:spPr>
      </p:pic>
      <p:pic>
        <p:nvPicPr>
          <p:cNvPr id="7" name="Resim 6">
            <a:extLst>
              <a:ext uri="{FF2B5EF4-FFF2-40B4-BE49-F238E27FC236}">
                <a16:creationId xmlns:a16="http://schemas.microsoft.com/office/drawing/2014/main" id="{BB1738E5-17D2-477A-9115-3FA2ED5F50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7704" y="1828800"/>
            <a:ext cx="6599492" cy="2613887"/>
          </a:xfrm>
          <a:prstGeom prst="rect">
            <a:avLst/>
          </a:prstGeom>
        </p:spPr>
      </p:pic>
    </p:spTree>
    <p:extLst>
      <p:ext uri="{BB962C8B-B14F-4D97-AF65-F5344CB8AC3E}">
        <p14:creationId xmlns:p14="http://schemas.microsoft.com/office/powerpoint/2010/main" val="307337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43884" y="1864311"/>
            <a:ext cx="4314548" cy="4343400"/>
          </a:xfrm>
        </p:spPr>
        <p:txBody>
          <a:bodyPr/>
          <a:lstStyle/>
          <a:p>
            <a:pPr marL="274320" indent="-274320" algn="l" defTabSz="914400">
              <a:lnSpc>
                <a:spcPct val="90000"/>
              </a:lnSpc>
              <a:spcBef>
                <a:spcPts val="1800"/>
              </a:spcBef>
              <a:buClr>
                <a:srgbClr val="595959"/>
              </a:buClr>
              <a:buFont typeface="Arial"/>
              <a:buChar char="•"/>
            </a:pPr>
            <a:r>
              <a:rPr lang="tr-TR" dirty="0">
                <a:solidFill>
                  <a:srgbClr val="595959"/>
                </a:solidFill>
                <a:latin typeface="Book Antiqua"/>
              </a:rPr>
              <a:t>Sadece güvenli bağlantı (</a:t>
            </a:r>
            <a:r>
              <a:rPr lang="tr-TR" dirty="0" err="1">
                <a:solidFill>
                  <a:srgbClr val="595959"/>
                </a:solidFill>
                <a:latin typeface="Book Antiqua"/>
              </a:rPr>
              <a:t>https</a:t>
            </a:r>
            <a:r>
              <a:rPr lang="tr-TR" dirty="0">
                <a:solidFill>
                  <a:srgbClr val="595959"/>
                </a:solidFill>
                <a:latin typeface="Book Antiqua"/>
              </a:rPr>
              <a:t>) varsa kullanıcı adı ve şifre girilmeli. «s» harfi yoksa dikkatli davranmak gerekir.</a:t>
            </a:r>
          </a:p>
          <a:p>
            <a:pPr marL="274320" indent="-274320" algn="l" defTabSz="914400">
              <a:lnSpc>
                <a:spcPct val="90000"/>
              </a:lnSpc>
              <a:spcBef>
                <a:spcPts val="1800"/>
              </a:spcBef>
              <a:buClr>
                <a:srgbClr val="595959"/>
              </a:buClr>
              <a:buFont typeface="Arial"/>
              <a:buChar char="•"/>
            </a:pPr>
            <a:r>
              <a:rPr lang="tr-TR" sz="2400" b="0" i="0" dirty="0">
                <a:solidFill>
                  <a:srgbClr val="595959"/>
                </a:solidFill>
                <a:latin typeface="Book Antiqua"/>
                <a:ea typeface="+mn-ea"/>
                <a:cs typeface="+mn-cs"/>
              </a:rPr>
              <a:t>Gireceğimiz web sitelerinin orijinal adreslerine dikkat edilmelidir. Bir site diğerinin tamamen aynısı gibi gözükebilir fakat adres çubukları hatalıdır ve imla hataları barındırır.</a:t>
            </a:r>
          </a:p>
        </p:txBody>
      </p:sp>
      <p:pic>
        <p:nvPicPr>
          <p:cNvPr id="5" name="Resim 4">
            <a:extLst>
              <a:ext uri="{FF2B5EF4-FFF2-40B4-BE49-F238E27FC236}">
                <a16:creationId xmlns:a16="http://schemas.microsoft.com/office/drawing/2014/main" id="{D2F9A280-C578-41AE-8DC2-803118295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8769" y="5954658"/>
            <a:ext cx="873231" cy="903342"/>
          </a:xfrm>
          <a:prstGeom prst="rect">
            <a:avLst/>
          </a:prstGeom>
        </p:spPr>
      </p:pic>
      <p:sp>
        <p:nvSpPr>
          <p:cNvPr id="6" name="Başlık 1">
            <a:extLst>
              <a:ext uri="{FF2B5EF4-FFF2-40B4-BE49-F238E27FC236}">
                <a16:creationId xmlns:a16="http://schemas.microsoft.com/office/drawing/2014/main" id="{440E2ABB-DB72-4FC4-872A-3727AE283E08}"/>
              </a:ext>
            </a:extLst>
          </p:cNvPr>
          <p:cNvSpPr>
            <a:spLocks noGrp="1"/>
          </p:cNvSpPr>
          <p:nvPr>
            <p:ph type="title"/>
          </p:nvPr>
        </p:nvSpPr>
        <p:spPr>
          <a:xfrm>
            <a:off x="594804" y="255134"/>
            <a:ext cx="10301796" cy="1036850"/>
          </a:xfrm>
        </p:spPr>
        <p:txBody>
          <a:bodyPr/>
          <a:lstStyle/>
          <a:p>
            <a:pPr algn="l" defTabSz="914400">
              <a:lnSpc>
                <a:spcPct val="90000"/>
              </a:lnSpc>
              <a:spcBef>
                <a:spcPts val="0"/>
              </a:spcBef>
              <a:buNone/>
            </a:pPr>
            <a:r>
              <a:rPr lang="tr-TR" sz="3200" b="0" i="0" dirty="0">
                <a:solidFill>
                  <a:schemeClr val="bg1"/>
                </a:solidFill>
                <a:latin typeface="Book Antiqua"/>
                <a:ea typeface="+mj-ea"/>
                <a:cs typeface="+mj-cs"/>
              </a:rPr>
              <a:t>Dikkat Edilmesi Gereken Unsurlar</a:t>
            </a:r>
          </a:p>
        </p:txBody>
      </p:sp>
      <p:pic>
        <p:nvPicPr>
          <p:cNvPr id="7" name="Resim 6">
            <a:extLst>
              <a:ext uri="{FF2B5EF4-FFF2-40B4-BE49-F238E27FC236}">
                <a16:creationId xmlns:a16="http://schemas.microsoft.com/office/drawing/2014/main" id="{DC8C06C0-0E64-46A2-B7E3-81EBBB27B4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7611" y="1561730"/>
            <a:ext cx="7156882" cy="3578441"/>
          </a:xfrm>
          <a:prstGeom prst="rect">
            <a:avLst/>
          </a:prstGeom>
        </p:spPr>
      </p:pic>
    </p:spTree>
    <p:extLst>
      <p:ext uri="{BB962C8B-B14F-4D97-AF65-F5344CB8AC3E}">
        <p14:creationId xmlns:p14="http://schemas.microsoft.com/office/powerpoint/2010/main" val="347226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8BD10BB-D01C-4F34-A9CB-0A146A72779F}"/>
              </a:ext>
            </a:extLst>
          </p:cNvPr>
          <p:cNvSpPr>
            <a:spLocks noGrp="1"/>
          </p:cNvSpPr>
          <p:nvPr>
            <p:ph idx="1"/>
          </p:nvPr>
        </p:nvSpPr>
        <p:spPr>
          <a:xfrm>
            <a:off x="1899792" y="3429000"/>
            <a:ext cx="9601200" cy="1261872"/>
          </a:xfrm>
        </p:spPr>
        <p:txBody>
          <a:bodyPr/>
          <a:lstStyle/>
          <a:p>
            <a:pPr marL="0" indent="0">
              <a:buNone/>
            </a:pPr>
            <a:r>
              <a:rPr lang="tr-TR" sz="5400" dirty="0">
                <a:solidFill>
                  <a:srgbClr val="595959"/>
                </a:solidFill>
              </a:rPr>
              <a:t>Siber Güvenlik Çözümleri</a:t>
            </a:r>
          </a:p>
          <a:p>
            <a:endParaRPr lang="tr-TR" dirty="0"/>
          </a:p>
        </p:txBody>
      </p:sp>
      <p:pic>
        <p:nvPicPr>
          <p:cNvPr id="4" name="Resim 3">
            <a:extLst>
              <a:ext uri="{FF2B5EF4-FFF2-40B4-BE49-F238E27FC236}">
                <a16:creationId xmlns:a16="http://schemas.microsoft.com/office/drawing/2014/main" id="{76F2AA4F-5C35-4510-9C47-97B4915E8C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8769" y="5954658"/>
            <a:ext cx="873231" cy="903342"/>
          </a:xfrm>
          <a:prstGeom prst="rect">
            <a:avLst/>
          </a:prstGeom>
        </p:spPr>
      </p:pic>
    </p:spTree>
    <p:extLst>
      <p:ext uri="{BB962C8B-B14F-4D97-AF65-F5344CB8AC3E}">
        <p14:creationId xmlns:p14="http://schemas.microsoft.com/office/powerpoint/2010/main" val="44348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28475" y="255134"/>
            <a:ext cx="10568125" cy="1036850"/>
          </a:xfrm>
        </p:spPr>
        <p:txBody>
          <a:bodyPr/>
          <a:lstStyle/>
          <a:p>
            <a:pPr algn="l" defTabSz="914400">
              <a:lnSpc>
                <a:spcPct val="90000"/>
              </a:lnSpc>
              <a:spcBef>
                <a:spcPts val="0"/>
              </a:spcBef>
              <a:buNone/>
            </a:pPr>
            <a:r>
              <a:rPr lang="tr-TR" sz="3200" b="0" i="0" dirty="0">
                <a:solidFill>
                  <a:schemeClr val="bg1"/>
                </a:solidFill>
                <a:latin typeface="Book Antiqua"/>
                <a:ea typeface="+mj-ea"/>
                <a:cs typeface="+mj-cs"/>
              </a:rPr>
              <a:t>Siber Güvenlik Çözümleri</a:t>
            </a:r>
          </a:p>
        </p:txBody>
      </p:sp>
      <p:sp>
        <p:nvSpPr>
          <p:cNvPr id="3" name="İçerik Yer Tutucusu 2"/>
          <p:cNvSpPr>
            <a:spLocks noGrp="1"/>
          </p:cNvSpPr>
          <p:nvPr>
            <p:ph idx="1"/>
          </p:nvPr>
        </p:nvSpPr>
        <p:spPr>
          <a:xfrm>
            <a:off x="328475" y="1828800"/>
            <a:ext cx="5020690" cy="4343400"/>
          </a:xfrm>
        </p:spPr>
        <p:txBody>
          <a:bodyPr>
            <a:normAutofit/>
          </a:bodyPr>
          <a:lstStyle/>
          <a:p>
            <a:pPr>
              <a:buClr>
                <a:srgbClr val="595959"/>
              </a:buClr>
              <a:buFont typeface="Arial"/>
              <a:buChar char="•"/>
            </a:pPr>
            <a:r>
              <a:rPr lang="tr-TR" dirty="0"/>
              <a:t>Her internet kullanıcısı bireyin siber saldırılardan korunması için alması gereken bazı temel tedbirler vardır. Bunlar :</a:t>
            </a:r>
          </a:p>
          <a:p>
            <a:pPr lvl="1">
              <a:buClr>
                <a:srgbClr val="595959"/>
              </a:buClr>
              <a:buFont typeface="Arial"/>
              <a:buChar char="•"/>
            </a:pPr>
            <a:r>
              <a:rPr lang="tr-TR" i="0" dirty="0">
                <a:solidFill>
                  <a:srgbClr val="595959"/>
                </a:solidFill>
                <a:latin typeface="Book Antiqua"/>
                <a:ea typeface="+mn-ea"/>
                <a:cs typeface="+mn-cs"/>
              </a:rPr>
              <a:t>Etkin Parola Tercihi</a:t>
            </a:r>
          </a:p>
          <a:p>
            <a:pPr lvl="1">
              <a:buClr>
                <a:srgbClr val="595959"/>
              </a:buClr>
              <a:buFont typeface="Arial"/>
              <a:buChar char="•"/>
            </a:pPr>
            <a:r>
              <a:rPr lang="tr-TR" dirty="0">
                <a:solidFill>
                  <a:srgbClr val="595959"/>
                </a:solidFill>
                <a:latin typeface="Book Antiqua"/>
              </a:rPr>
              <a:t>Güvenlik Duvarı Aktivasyonu</a:t>
            </a:r>
          </a:p>
          <a:p>
            <a:pPr lvl="1">
              <a:buClr>
                <a:srgbClr val="595959"/>
              </a:buClr>
              <a:buFont typeface="Arial"/>
              <a:buChar char="•"/>
            </a:pPr>
            <a:r>
              <a:rPr lang="tr-TR" i="0" dirty="0">
                <a:solidFill>
                  <a:srgbClr val="595959"/>
                </a:solidFill>
                <a:latin typeface="Book Antiqua"/>
                <a:ea typeface="+mn-ea"/>
                <a:cs typeface="+mn-cs"/>
              </a:rPr>
              <a:t>Güvenlik Güncellemeleri</a:t>
            </a:r>
          </a:p>
          <a:p>
            <a:pPr lvl="1">
              <a:buClr>
                <a:srgbClr val="595959"/>
              </a:buClr>
              <a:buFont typeface="Arial"/>
              <a:buChar char="•"/>
            </a:pPr>
            <a:r>
              <a:rPr lang="tr-TR" dirty="0">
                <a:solidFill>
                  <a:srgbClr val="595959"/>
                </a:solidFill>
                <a:latin typeface="Book Antiqua"/>
              </a:rPr>
              <a:t>Güncel </a:t>
            </a:r>
            <a:r>
              <a:rPr lang="tr-TR" dirty="0" err="1">
                <a:solidFill>
                  <a:srgbClr val="595959"/>
                </a:solidFill>
                <a:latin typeface="Book Antiqua"/>
              </a:rPr>
              <a:t>Antivirüs</a:t>
            </a:r>
            <a:r>
              <a:rPr lang="tr-TR" dirty="0">
                <a:solidFill>
                  <a:srgbClr val="595959"/>
                </a:solidFill>
                <a:latin typeface="Book Antiqua"/>
              </a:rPr>
              <a:t> Kullanımı</a:t>
            </a:r>
            <a:endParaRPr lang="tr-TR" i="0" dirty="0">
              <a:solidFill>
                <a:srgbClr val="595959"/>
              </a:solidFill>
              <a:latin typeface="Book Antiqua"/>
              <a:ea typeface="+mn-ea"/>
              <a:cs typeface="+mn-cs"/>
            </a:endParaRPr>
          </a:p>
        </p:txBody>
      </p:sp>
      <p:pic>
        <p:nvPicPr>
          <p:cNvPr id="5" name="Resim 4">
            <a:extLst>
              <a:ext uri="{FF2B5EF4-FFF2-40B4-BE49-F238E27FC236}">
                <a16:creationId xmlns:a16="http://schemas.microsoft.com/office/drawing/2014/main" id="{D2F9A280-C578-41AE-8DC2-803118295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8769" y="5954658"/>
            <a:ext cx="873231" cy="903342"/>
          </a:xfrm>
          <a:prstGeom prst="rect">
            <a:avLst/>
          </a:prstGeom>
        </p:spPr>
      </p:pic>
      <p:pic>
        <p:nvPicPr>
          <p:cNvPr id="7" name="Resim 6">
            <a:extLst>
              <a:ext uri="{FF2B5EF4-FFF2-40B4-BE49-F238E27FC236}">
                <a16:creationId xmlns:a16="http://schemas.microsoft.com/office/drawing/2014/main" id="{D0B0B928-F908-49B5-AE38-EFFA9E5F6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2537" y="1674142"/>
            <a:ext cx="6410787" cy="4273858"/>
          </a:xfrm>
          <a:prstGeom prst="rect">
            <a:avLst/>
          </a:prstGeom>
        </p:spPr>
      </p:pic>
    </p:spTree>
    <p:extLst>
      <p:ext uri="{BB962C8B-B14F-4D97-AF65-F5344CB8AC3E}">
        <p14:creationId xmlns:p14="http://schemas.microsoft.com/office/powerpoint/2010/main" val="2984669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9394" y="255134"/>
            <a:ext cx="10417206" cy="1036850"/>
          </a:xfrm>
        </p:spPr>
        <p:txBody>
          <a:bodyPr/>
          <a:lstStyle/>
          <a:p>
            <a:pPr>
              <a:spcBef>
                <a:spcPts val="0"/>
              </a:spcBef>
            </a:pPr>
            <a:r>
              <a:rPr lang="tr-TR" dirty="0"/>
              <a:t>Etkin Parola Tercihi</a:t>
            </a:r>
            <a:endParaRPr lang="tr-TR" sz="3200" b="0" i="0" dirty="0">
              <a:solidFill>
                <a:schemeClr val="bg1"/>
              </a:solidFill>
              <a:latin typeface="Book Antiqua"/>
              <a:ea typeface="+mj-ea"/>
              <a:cs typeface="+mj-cs"/>
            </a:endParaRPr>
          </a:p>
        </p:txBody>
      </p:sp>
      <p:sp>
        <p:nvSpPr>
          <p:cNvPr id="3" name="İçerik Yer Tutucusu 2"/>
          <p:cNvSpPr>
            <a:spLocks noGrp="1"/>
          </p:cNvSpPr>
          <p:nvPr>
            <p:ph idx="1"/>
          </p:nvPr>
        </p:nvSpPr>
        <p:spPr>
          <a:xfrm>
            <a:off x="479394" y="1828799"/>
            <a:ext cx="5308847" cy="4660777"/>
          </a:xfrm>
        </p:spPr>
        <p:txBody>
          <a:bodyPr>
            <a:normAutofit fontScale="92500" lnSpcReduction="10000"/>
          </a:bodyPr>
          <a:lstStyle/>
          <a:p>
            <a:pPr>
              <a:buClr>
                <a:srgbClr val="595959"/>
              </a:buClr>
              <a:buFont typeface="Arial"/>
              <a:buChar char="•"/>
            </a:pPr>
            <a:r>
              <a:rPr lang="tr-TR" sz="2400" i="0" dirty="0">
                <a:solidFill>
                  <a:srgbClr val="595959"/>
                </a:solidFill>
                <a:latin typeface="Book Antiqua"/>
                <a:ea typeface="+mn-ea"/>
                <a:cs typeface="+mn-cs"/>
              </a:rPr>
              <a:t>İyi bir parola seçimi siber saldırılara karşı alınabilecek en basit önlemdir. </a:t>
            </a:r>
          </a:p>
          <a:p>
            <a:pPr>
              <a:buClr>
                <a:srgbClr val="595959"/>
              </a:buClr>
              <a:buFont typeface="Arial"/>
              <a:buChar char="•"/>
            </a:pPr>
            <a:r>
              <a:rPr lang="tr-TR" dirty="0">
                <a:solidFill>
                  <a:srgbClr val="595959"/>
                </a:solidFill>
                <a:latin typeface="Book Antiqua"/>
              </a:rPr>
              <a:t>İyi bir parolada olması gereken bazı özellikler vardır. Bunlar:</a:t>
            </a:r>
          </a:p>
          <a:p>
            <a:pPr lvl="1">
              <a:buClr>
                <a:srgbClr val="595959"/>
              </a:buClr>
              <a:buFont typeface="Arial"/>
              <a:buChar char="•"/>
            </a:pPr>
            <a:r>
              <a:rPr lang="tr-TR" i="0" dirty="0">
                <a:solidFill>
                  <a:srgbClr val="595959"/>
                </a:solidFill>
                <a:latin typeface="Book Antiqua"/>
                <a:ea typeface="+mn-ea"/>
                <a:cs typeface="+mn-cs"/>
              </a:rPr>
              <a:t>En az </a:t>
            </a:r>
            <a:r>
              <a:rPr lang="tr-TR" b="1" i="0" dirty="0">
                <a:solidFill>
                  <a:srgbClr val="595959"/>
                </a:solidFill>
                <a:latin typeface="Book Antiqua"/>
                <a:ea typeface="+mn-ea"/>
                <a:cs typeface="+mn-cs"/>
              </a:rPr>
              <a:t>8 karakterden </a:t>
            </a:r>
            <a:r>
              <a:rPr lang="tr-TR" i="0" dirty="0">
                <a:solidFill>
                  <a:srgbClr val="595959"/>
                </a:solidFill>
                <a:latin typeface="Book Antiqua"/>
                <a:ea typeface="+mn-ea"/>
                <a:cs typeface="+mn-cs"/>
              </a:rPr>
              <a:t>oluşması</a:t>
            </a:r>
          </a:p>
          <a:p>
            <a:pPr lvl="1">
              <a:buClr>
                <a:srgbClr val="595959"/>
              </a:buClr>
              <a:buFont typeface="Arial"/>
              <a:buChar char="•"/>
            </a:pPr>
            <a:r>
              <a:rPr lang="tr-TR" dirty="0">
                <a:solidFill>
                  <a:srgbClr val="595959"/>
                </a:solidFill>
                <a:latin typeface="Book Antiqua"/>
              </a:rPr>
              <a:t>Harflerin yanı sıra rakam ve sembolleri içermesi </a:t>
            </a:r>
            <a:r>
              <a:rPr lang="tr-TR" b="1" dirty="0">
                <a:solidFill>
                  <a:srgbClr val="595959"/>
                </a:solidFill>
                <a:latin typeface="Book Antiqua"/>
              </a:rPr>
              <a:t>«/,*,%,&amp;,1,2,3,»  </a:t>
            </a:r>
            <a:r>
              <a:rPr lang="tr-TR" dirty="0">
                <a:solidFill>
                  <a:srgbClr val="595959"/>
                </a:solidFill>
                <a:latin typeface="Book Antiqua"/>
              </a:rPr>
              <a:t>gibi</a:t>
            </a:r>
          </a:p>
          <a:p>
            <a:pPr lvl="1">
              <a:buClr>
                <a:srgbClr val="595959"/>
              </a:buClr>
              <a:buFont typeface="Arial"/>
              <a:buChar char="•"/>
            </a:pPr>
            <a:r>
              <a:rPr lang="tr-TR" b="1" dirty="0">
                <a:solidFill>
                  <a:srgbClr val="595959"/>
                </a:solidFill>
                <a:latin typeface="Book Antiqua"/>
              </a:rPr>
              <a:t>Büyük ve küçük harflerin </a:t>
            </a:r>
            <a:r>
              <a:rPr lang="tr-TR" dirty="0">
                <a:solidFill>
                  <a:srgbClr val="595959"/>
                </a:solidFill>
                <a:latin typeface="Book Antiqua"/>
              </a:rPr>
              <a:t>birlikte kullanılması</a:t>
            </a:r>
          </a:p>
          <a:p>
            <a:pPr lvl="1">
              <a:buClr>
                <a:srgbClr val="595959"/>
              </a:buClr>
              <a:buFont typeface="Arial"/>
              <a:buChar char="•"/>
            </a:pPr>
            <a:r>
              <a:rPr lang="tr-TR" dirty="0">
                <a:solidFill>
                  <a:srgbClr val="595959"/>
                </a:solidFill>
                <a:latin typeface="Book Antiqua"/>
              </a:rPr>
              <a:t>Kişisel bilgileri içermemesi (örneğin doğum tarihi gibi)</a:t>
            </a:r>
          </a:p>
          <a:p>
            <a:pPr lvl="1">
              <a:buClr>
                <a:srgbClr val="595959"/>
              </a:buClr>
              <a:buFont typeface="Arial"/>
              <a:buChar char="•"/>
            </a:pPr>
            <a:r>
              <a:rPr lang="tr-TR" dirty="0"/>
              <a:t>Çoğu kişinin kullanabildiği </a:t>
            </a:r>
            <a:r>
              <a:rPr lang="tr-TR" b="1" dirty="0"/>
              <a:t>aynı veya çok benzer yöntem ile geliştirilmiş</a:t>
            </a:r>
            <a:r>
              <a:rPr lang="tr-TR" dirty="0"/>
              <a:t> parolalar kullanılmamalıdır</a:t>
            </a:r>
            <a:endParaRPr lang="tr-TR" i="0" dirty="0">
              <a:solidFill>
                <a:srgbClr val="595959"/>
              </a:solidFill>
              <a:latin typeface="Book Antiqua"/>
              <a:ea typeface="+mn-ea"/>
              <a:cs typeface="+mn-cs"/>
            </a:endParaRPr>
          </a:p>
        </p:txBody>
      </p:sp>
      <p:pic>
        <p:nvPicPr>
          <p:cNvPr id="5" name="Resim 4">
            <a:extLst>
              <a:ext uri="{FF2B5EF4-FFF2-40B4-BE49-F238E27FC236}">
                <a16:creationId xmlns:a16="http://schemas.microsoft.com/office/drawing/2014/main" id="{D2F9A280-C578-41AE-8DC2-803118295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8769" y="5954658"/>
            <a:ext cx="873231" cy="903342"/>
          </a:xfrm>
          <a:prstGeom prst="rect">
            <a:avLst/>
          </a:prstGeom>
        </p:spPr>
      </p:pic>
      <p:pic>
        <p:nvPicPr>
          <p:cNvPr id="7" name="Resim 6">
            <a:extLst>
              <a:ext uri="{FF2B5EF4-FFF2-40B4-BE49-F238E27FC236}">
                <a16:creationId xmlns:a16="http://schemas.microsoft.com/office/drawing/2014/main" id="{84EC2FD4-CF60-4185-A4B2-A394D659CC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5083" y="1617697"/>
            <a:ext cx="4808637" cy="5082980"/>
          </a:xfrm>
          <a:prstGeom prst="rect">
            <a:avLst/>
          </a:prstGeom>
        </p:spPr>
      </p:pic>
    </p:spTree>
    <p:extLst>
      <p:ext uri="{BB962C8B-B14F-4D97-AF65-F5344CB8AC3E}">
        <p14:creationId xmlns:p14="http://schemas.microsoft.com/office/powerpoint/2010/main" val="364418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79394" y="255134"/>
            <a:ext cx="10417206" cy="1036850"/>
          </a:xfrm>
        </p:spPr>
        <p:txBody>
          <a:bodyPr/>
          <a:lstStyle/>
          <a:p>
            <a:pPr>
              <a:spcBef>
                <a:spcPts val="0"/>
              </a:spcBef>
            </a:pPr>
            <a:r>
              <a:rPr lang="tr-TR" dirty="0"/>
              <a:t>Güvenlik Duvarı Etkinliği</a:t>
            </a:r>
            <a:endParaRPr lang="tr-TR" sz="3200" b="0" i="0" dirty="0">
              <a:solidFill>
                <a:schemeClr val="bg1"/>
              </a:solidFill>
              <a:latin typeface="Book Antiqua"/>
              <a:ea typeface="+mj-ea"/>
              <a:cs typeface="+mj-cs"/>
            </a:endParaRPr>
          </a:p>
        </p:txBody>
      </p:sp>
      <p:sp>
        <p:nvSpPr>
          <p:cNvPr id="3" name="İçerik Yer Tutucusu 2"/>
          <p:cNvSpPr>
            <a:spLocks noGrp="1"/>
          </p:cNvSpPr>
          <p:nvPr>
            <p:ph idx="1"/>
          </p:nvPr>
        </p:nvSpPr>
        <p:spPr>
          <a:xfrm>
            <a:off x="479394" y="1828799"/>
            <a:ext cx="5308847" cy="4660777"/>
          </a:xfrm>
        </p:spPr>
        <p:txBody>
          <a:bodyPr>
            <a:normAutofit/>
          </a:bodyPr>
          <a:lstStyle/>
          <a:p>
            <a:r>
              <a:rPr lang="tr-TR" dirty="0"/>
              <a:t>Ev ve küçük ofislerde </a:t>
            </a:r>
            <a:r>
              <a:rPr lang="tr-TR" b="1" dirty="0"/>
              <a:t>internet güvenliğini sağlamak</a:t>
            </a:r>
            <a:r>
              <a:rPr lang="tr-TR" dirty="0"/>
              <a:t> amacı ile kullanılırken,</a:t>
            </a:r>
          </a:p>
          <a:p>
            <a:r>
              <a:rPr lang="tr-TR" dirty="0"/>
              <a:t>Kurumsal olarak da genelde </a:t>
            </a:r>
            <a:r>
              <a:rPr lang="tr-TR" b="1" dirty="0"/>
              <a:t>bilgisayar ağına erişim kontrolü</a:t>
            </a:r>
            <a:r>
              <a:rPr lang="tr-TR" dirty="0"/>
              <a:t> amacı ile kullanılır.</a:t>
            </a:r>
          </a:p>
          <a:p>
            <a:r>
              <a:rPr lang="tr-TR" dirty="0"/>
              <a:t>Bu şekilde internet ağının kontrolü sağlanarak siber saldırılara karşı sistem korumalı hale getirilmiş olur.</a:t>
            </a:r>
          </a:p>
          <a:p>
            <a:pPr>
              <a:buClr>
                <a:srgbClr val="595959"/>
              </a:buClr>
              <a:buFont typeface="Arial"/>
              <a:buChar char="•"/>
            </a:pPr>
            <a:endParaRPr lang="tr-TR" sz="2400" b="0" i="0" dirty="0">
              <a:solidFill>
                <a:srgbClr val="595959"/>
              </a:solidFill>
              <a:latin typeface="Book Antiqua"/>
              <a:ea typeface="+mn-ea"/>
              <a:cs typeface="+mn-cs"/>
            </a:endParaRPr>
          </a:p>
        </p:txBody>
      </p:sp>
      <p:pic>
        <p:nvPicPr>
          <p:cNvPr id="5" name="Resim 4">
            <a:extLst>
              <a:ext uri="{FF2B5EF4-FFF2-40B4-BE49-F238E27FC236}">
                <a16:creationId xmlns:a16="http://schemas.microsoft.com/office/drawing/2014/main" id="{D2F9A280-C578-41AE-8DC2-803118295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8769" y="5954658"/>
            <a:ext cx="873231" cy="903342"/>
          </a:xfrm>
          <a:prstGeom prst="rect">
            <a:avLst/>
          </a:prstGeom>
        </p:spPr>
      </p:pic>
      <p:pic>
        <p:nvPicPr>
          <p:cNvPr id="6" name="Resim 5">
            <a:extLst>
              <a:ext uri="{FF2B5EF4-FFF2-40B4-BE49-F238E27FC236}">
                <a16:creationId xmlns:a16="http://schemas.microsoft.com/office/drawing/2014/main" id="{FBD720EF-CF96-451C-8D9E-53C64DEE1F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3761" y="1573565"/>
            <a:ext cx="4861981" cy="5171243"/>
          </a:xfrm>
          <a:prstGeom prst="rect">
            <a:avLst/>
          </a:prstGeom>
        </p:spPr>
      </p:pic>
    </p:spTree>
    <p:extLst>
      <p:ext uri="{BB962C8B-B14F-4D97-AF65-F5344CB8AC3E}">
        <p14:creationId xmlns:p14="http://schemas.microsoft.com/office/powerpoint/2010/main" val="846514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defTabSz="914400">
              <a:lnSpc>
                <a:spcPct val="90000"/>
              </a:lnSpc>
              <a:spcBef>
                <a:spcPts val="0"/>
              </a:spcBef>
              <a:buNone/>
            </a:pPr>
            <a:r>
              <a:rPr lang="tr-TR" sz="3200" b="0" i="0" dirty="0">
                <a:solidFill>
                  <a:schemeClr val="bg1"/>
                </a:solidFill>
                <a:latin typeface="Book Antiqua"/>
                <a:ea typeface="+mj-ea"/>
                <a:cs typeface="+mj-cs"/>
              </a:rPr>
              <a:t>Bilgi Güvenliği Nedir?</a:t>
            </a:r>
          </a:p>
        </p:txBody>
      </p:sp>
      <p:sp>
        <p:nvSpPr>
          <p:cNvPr id="3" name="İçerik Yer Tutucusu 2"/>
          <p:cNvSpPr>
            <a:spLocks noGrp="1"/>
          </p:cNvSpPr>
          <p:nvPr>
            <p:ph idx="1"/>
          </p:nvPr>
        </p:nvSpPr>
        <p:spPr>
          <a:xfrm>
            <a:off x="1295400" y="1828800"/>
            <a:ext cx="6250619" cy="4343400"/>
          </a:xfrm>
        </p:spPr>
        <p:txBody>
          <a:bodyPr>
            <a:normAutofit/>
          </a:bodyPr>
          <a:lstStyle/>
          <a:p>
            <a:pPr>
              <a:buClr>
                <a:srgbClr val="595959"/>
              </a:buClr>
              <a:buFont typeface="Arial"/>
              <a:buChar char="•"/>
            </a:pPr>
            <a:r>
              <a:rPr lang="tr-TR" b="1" dirty="0"/>
              <a:t>Bilgi güvenliği</a:t>
            </a:r>
            <a:r>
              <a:rPr lang="tr-TR" dirty="0"/>
              <a:t>, bilgilerin izinsiz kullanımından, izinsiz ifşa edilmesinden, izinsiz yok edilmesinden, izinsiz değiştirilmesinden, bilgilere hasar verilmesinden koruma, veya bilgilere yapılacak olan izinsiz erişimleri engelleme işlemi.</a:t>
            </a:r>
            <a:endParaRPr lang="tr-TR" b="0" i="0" dirty="0">
              <a:solidFill>
                <a:srgbClr val="595959"/>
              </a:solidFill>
              <a:latin typeface="Book Antiqua"/>
              <a:ea typeface="+mn-ea"/>
              <a:cs typeface="+mn-cs"/>
            </a:endParaRPr>
          </a:p>
        </p:txBody>
      </p:sp>
      <p:pic>
        <p:nvPicPr>
          <p:cNvPr id="5" name="Resim 4">
            <a:extLst>
              <a:ext uri="{FF2B5EF4-FFF2-40B4-BE49-F238E27FC236}">
                <a16:creationId xmlns:a16="http://schemas.microsoft.com/office/drawing/2014/main" id="{D2F9A280-C578-41AE-8DC2-803118295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8769" y="5954658"/>
            <a:ext cx="873231" cy="903342"/>
          </a:xfrm>
          <a:prstGeom prst="rect">
            <a:avLst/>
          </a:prstGeom>
        </p:spPr>
      </p:pic>
      <p:pic>
        <p:nvPicPr>
          <p:cNvPr id="6" name="Resim 5">
            <a:extLst>
              <a:ext uri="{FF2B5EF4-FFF2-40B4-BE49-F238E27FC236}">
                <a16:creationId xmlns:a16="http://schemas.microsoft.com/office/drawing/2014/main" id="{379A5A4A-9F2C-4531-9B35-9775DBF665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2967" y="1692675"/>
            <a:ext cx="3472650" cy="3472650"/>
          </a:xfrm>
          <a:prstGeom prst="rect">
            <a:avLst/>
          </a:prstGeom>
        </p:spPr>
      </p:pic>
    </p:spTree>
    <p:extLst>
      <p:ext uri="{BB962C8B-B14F-4D97-AF65-F5344CB8AC3E}">
        <p14:creationId xmlns:p14="http://schemas.microsoft.com/office/powerpoint/2010/main" val="69730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21943" y="255134"/>
            <a:ext cx="10674657" cy="1036850"/>
          </a:xfrm>
        </p:spPr>
        <p:txBody>
          <a:bodyPr/>
          <a:lstStyle/>
          <a:p>
            <a:pPr>
              <a:spcBef>
                <a:spcPts val="0"/>
              </a:spcBef>
            </a:pPr>
            <a:r>
              <a:rPr lang="tr-TR" dirty="0"/>
              <a:t>Güncel </a:t>
            </a:r>
            <a:r>
              <a:rPr lang="tr-TR" dirty="0" err="1"/>
              <a:t>Antivirüs</a:t>
            </a:r>
            <a:r>
              <a:rPr lang="tr-TR" dirty="0"/>
              <a:t> Programı Kullanımı</a:t>
            </a:r>
            <a:endParaRPr lang="tr-TR" sz="3200" b="0" i="0" dirty="0">
              <a:solidFill>
                <a:schemeClr val="bg1"/>
              </a:solidFill>
              <a:latin typeface="Book Antiqua"/>
              <a:ea typeface="+mj-ea"/>
              <a:cs typeface="+mj-cs"/>
            </a:endParaRPr>
          </a:p>
        </p:txBody>
      </p:sp>
      <p:sp>
        <p:nvSpPr>
          <p:cNvPr id="3" name="İçerik Yer Tutucusu 2"/>
          <p:cNvSpPr>
            <a:spLocks noGrp="1"/>
          </p:cNvSpPr>
          <p:nvPr>
            <p:ph idx="1"/>
          </p:nvPr>
        </p:nvSpPr>
        <p:spPr>
          <a:xfrm>
            <a:off x="221943" y="1745552"/>
            <a:ext cx="4305670" cy="4660777"/>
          </a:xfrm>
        </p:spPr>
        <p:txBody>
          <a:bodyPr>
            <a:normAutofit fontScale="92500" lnSpcReduction="10000"/>
          </a:bodyPr>
          <a:lstStyle/>
          <a:p>
            <a:pPr>
              <a:buClr>
                <a:srgbClr val="595959"/>
              </a:buClr>
              <a:buFont typeface="Arial"/>
              <a:buChar char="•"/>
            </a:pPr>
            <a:r>
              <a:rPr lang="tr-TR" dirty="0" err="1"/>
              <a:t>Antivirüs</a:t>
            </a:r>
            <a:r>
              <a:rPr lang="tr-TR" dirty="0"/>
              <a:t> programları sistemimize yerleşmeye çalışan veya daha önce bir şekilde yerleşen virüs, solucan, Truva atları, casus yazılımlar ve türevi yazılımlardan sistemimizi korur.</a:t>
            </a:r>
            <a:endParaRPr lang="tr-TR" sz="2400" b="0" i="0" dirty="0">
              <a:solidFill>
                <a:srgbClr val="595959"/>
              </a:solidFill>
              <a:latin typeface="Book Antiqua"/>
              <a:ea typeface="+mn-ea"/>
              <a:cs typeface="+mn-cs"/>
            </a:endParaRPr>
          </a:p>
          <a:p>
            <a:pPr>
              <a:buClr>
                <a:srgbClr val="595959"/>
              </a:buClr>
              <a:buFont typeface="Arial"/>
              <a:buChar char="•"/>
            </a:pPr>
            <a:r>
              <a:rPr lang="tr-TR" dirty="0" err="1">
                <a:solidFill>
                  <a:srgbClr val="595959"/>
                </a:solidFill>
                <a:latin typeface="Book Antiqua"/>
              </a:rPr>
              <a:t>Antivirüs</a:t>
            </a:r>
            <a:r>
              <a:rPr lang="tr-TR" dirty="0">
                <a:solidFill>
                  <a:srgbClr val="595959"/>
                </a:solidFill>
                <a:latin typeface="Book Antiqua"/>
              </a:rPr>
              <a:t> sürekli güncellenmesi sistemimi daha korunur bir hale getirecektir.</a:t>
            </a:r>
          </a:p>
          <a:p>
            <a:pPr>
              <a:buClr>
                <a:srgbClr val="595959"/>
              </a:buClr>
              <a:buFont typeface="Arial"/>
              <a:buChar char="•"/>
            </a:pPr>
            <a:r>
              <a:rPr lang="tr-TR" sz="2400" b="0" i="0" dirty="0">
                <a:solidFill>
                  <a:srgbClr val="595959"/>
                </a:solidFill>
                <a:latin typeface="Book Antiqua"/>
                <a:ea typeface="+mn-ea"/>
                <a:cs typeface="+mn-cs"/>
              </a:rPr>
              <a:t>Güncel </a:t>
            </a:r>
            <a:r>
              <a:rPr lang="tr-TR" b="1" dirty="0" err="1"/>
              <a:t>Antivirüs</a:t>
            </a:r>
            <a:r>
              <a:rPr lang="tr-TR" b="1" dirty="0"/>
              <a:t> </a:t>
            </a:r>
            <a:r>
              <a:rPr lang="tr-TR" dirty="0"/>
              <a:t>programını </a:t>
            </a:r>
            <a:r>
              <a:rPr lang="tr-TR" dirty="0">
                <a:hlinkClick r:id="rId2"/>
              </a:rPr>
              <a:t>https://bidb.kku.edu.tr/Idari</a:t>
            </a:r>
            <a:r>
              <a:rPr lang="tr-TR" dirty="0"/>
              <a:t> sayfasından lisanslı ve ücretsiz bir şekilde indirip kullanabilirsiniz.</a:t>
            </a:r>
          </a:p>
          <a:p>
            <a:pPr>
              <a:buClr>
                <a:srgbClr val="595959"/>
              </a:buClr>
              <a:buFont typeface="Arial"/>
              <a:buChar char="•"/>
            </a:pPr>
            <a:endParaRPr lang="tr-TR" sz="2400" b="0" i="0" dirty="0">
              <a:solidFill>
                <a:srgbClr val="595959"/>
              </a:solidFill>
              <a:latin typeface="Book Antiqua"/>
              <a:ea typeface="+mn-ea"/>
              <a:cs typeface="+mn-cs"/>
            </a:endParaRPr>
          </a:p>
        </p:txBody>
      </p:sp>
      <p:pic>
        <p:nvPicPr>
          <p:cNvPr id="5" name="Resim 4">
            <a:extLst>
              <a:ext uri="{FF2B5EF4-FFF2-40B4-BE49-F238E27FC236}">
                <a16:creationId xmlns:a16="http://schemas.microsoft.com/office/drawing/2014/main" id="{D2F9A280-C578-41AE-8DC2-8031182953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8769" y="5954658"/>
            <a:ext cx="873231" cy="903342"/>
          </a:xfrm>
          <a:prstGeom prst="rect">
            <a:avLst/>
          </a:prstGeom>
        </p:spPr>
      </p:pic>
      <p:pic>
        <p:nvPicPr>
          <p:cNvPr id="6" name="Resim 5">
            <a:extLst>
              <a:ext uri="{FF2B5EF4-FFF2-40B4-BE49-F238E27FC236}">
                <a16:creationId xmlns:a16="http://schemas.microsoft.com/office/drawing/2014/main" id="{6E2053DE-1F7A-484D-882E-A56E68474B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5696" y="1745552"/>
            <a:ext cx="7309059" cy="3861786"/>
          </a:xfrm>
          <a:prstGeom prst="rect">
            <a:avLst/>
          </a:prstGeom>
        </p:spPr>
      </p:pic>
    </p:spTree>
    <p:extLst>
      <p:ext uri="{BB962C8B-B14F-4D97-AF65-F5344CB8AC3E}">
        <p14:creationId xmlns:p14="http://schemas.microsoft.com/office/powerpoint/2010/main" val="2864281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21943" y="255134"/>
            <a:ext cx="10674657" cy="1036850"/>
          </a:xfrm>
        </p:spPr>
        <p:txBody>
          <a:bodyPr/>
          <a:lstStyle/>
          <a:p>
            <a:pPr>
              <a:spcBef>
                <a:spcPts val="0"/>
              </a:spcBef>
            </a:pPr>
            <a:r>
              <a:rPr lang="tr-TR" dirty="0"/>
              <a:t>Güvenlik Güncellemeleri</a:t>
            </a:r>
            <a:endParaRPr lang="tr-TR" sz="3200" b="0" i="0" dirty="0">
              <a:solidFill>
                <a:schemeClr val="bg1"/>
              </a:solidFill>
              <a:latin typeface="Book Antiqua"/>
              <a:ea typeface="+mj-ea"/>
              <a:cs typeface="+mj-cs"/>
            </a:endParaRPr>
          </a:p>
        </p:txBody>
      </p:sp>
      <p:sp>
        <p:nvSpPr>
          <p:cNvPr id="3" name="İçerik Yer Tutucusu 2"/>
          <p:cNvSpPr>
            <a:spLocks noGrp="1"/>
          </p:cNvSpPr>
          <p:nvPr>
            <p:ph idx="1"/>
          </p:nvPr>
        </p:nvSpPr>
        <p:spPr>
          <a:xfrm>
            <a:off x="221943" y="1745552"/>
            <a:ext cx="4305670" cy="4660777"/>
          </a:xfrm>
        </p:spPr>
        <p:txBody>
          <a:bodyPr>
            <a:normAutofit lnSpcReduction="10000"/>
          </a:bodyPr>
          <a:lstStyle/>
          <a:p>
            <a:pPr>
              <a:buClr>
                <a:srgbClr val="595959"/>
              </a:buClr>
              <a:buFont typeface="Arial"/>
              <a:buChar char="•"/>
            </a:pPr>
            <a:r>
              <a:rPr lang="tr-TR" dirty="0"/>
              <a:t>Güvenlik güncellemeleri sistemlerde bulunan açıkları kapatmak için yetkili firma tarafından yayınlanan güncellemelerdir.</a:t>
            </a:r>
          </a:p>
          <a:p>
            <a:pPr>
              <a:buClr>
                <a:srgbClr val="595959"/>
              </a:buClr>
              <a:buFont typeface="Arial"/>
              <a:buChar char="•"/>
            </a:pPr>
            <a:r>
              <a:rPr lang="tr-TR" dirty="0"/>
              <a:t>Ortaya çıkan güvenlik açıkları bu şekilde kapatılmış olur ve sistem dışarıdan erişimlere karşı korunur.</a:t>
            </a:r>
          </a:p>
          <a:p>
            <a:pPr>
              <a:buClr>
                <a:srgbClr val="595959"/>
              </a:buClr>
              <a:buFont typeface="Arial"/>
              <a:buChar char="•"/>
            </a:pPr>
            <a:r>
              <a:rPr lang="tr-TR" dirty="0"/>
              <a:t>Sistemin dışarıdan saldırılara karşı korunması için güncellemeler zamanında yapılmalıdır. </a:t>
            </a:r>
          </a:p>
          <a:p>
            <a:pPr>
              <a:buClr>
                <a:srgbClr val="595959"/>
              </a:buClr>
              <a:buFont typeface="Arial"/>
              <a:buChar char="•"/>
            </a:pPr>
            <a:endParaRPr lang="tr-TR" sz="2400" b="0" i="0" dirty="0">
              <a:solidFill>
                <a:srgbClr val="595959"/>
              </a:solidFill>
              <a:latin typeface="Book Antiqua"/>
              <a:ea typeface="+mn-ea"/>
              <a:cs typeface="+mn-cs"/>
            </a:endParaRPr>
          </a:p>
        </p:txBody>
      </p:sp>
      <p:pic>
        <p:nvPicPr>
          <p:cNvPr id="5" name="Resim 4">
            <a:extLst>
              <a:ext uri="{FF2B5EF4-FFF2-40B4-BE49-F238E27FC236}">
                <a16:creationId xmlns:a16="http://schemas.microsoft.com/office/drawing/2014/main" id="{D2F9A280-C578-41AE-8DC2-803118295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8769" y="5954658"/>
            <a:ext cx="873231" cy="903342"/>
          </a:xfrm>
          <a:prstGeom prst="rect">
            <a:avLst/>
          </a:prstGeom>
        </p:spPr>
      </p:pic>
      <p:pic>
        <p:nvPicPr>
          <p:cNvPr id="7" name="Resim 6">
            <a:extLst>
              <a:ext uri="{FF2B5EF4-FFF2-40B4-BE49-F238E27FC236}">
                <a16:creationId xmlns:a16="http://schemas.microsoft.com/office/drawing/2014/main" id="{F31E10B4-5CCC-4252-A5C1-65014D5FEA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1704" y="1629052"/>
            <a:ext cx="3857625" cy="5197876"/>
          </a:xfrm>
          <a:prstGeom prst="rect">
            <a:avLst/>
          </a:prstGeom>
        </p:spPr>
      </p:pic>
    </p:spTree>
    <p:extLst>
      <p:ext uri="{BB962C8B-B14F-4D97-AF65-F5344CB8AC3E}">
        <p14:creationId xmlns:p14="http://schemas.microsoft.com/office/powerpoint/2010/main" val="3571501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21943" y="255134"/>
            <a:ext cx="10674657" cy="1036850"/>
          </a:xfrm>
        </p:spPr>
        <p:txBody>
          <a:bodyPr/>
          <a:lstStyle/>
          <a:p>
            <a:pPr>
              <a:spcBef>
                <a:spcPts val="0"/>
              </a:spcBef>
            </a:pPr>
            <a:r>
              <a:rPr lang="tr-TR" sz="3200" b="0" i="0" dirty="0">
                <a:solidFill>
                  <a:schemeClr val="bg1"/>
                </a:solidFill>
                <a:latin typeface="Book Antiqua"/>
                <a:ea typeface="+mj-ea"/>
                <a:cs typeface="+mj-cs"/>
              </a:rPr>
              <a:t>Ek Önlemler</a:t>
            </a:r>
          </a:p>
        </p:txBody>
      </p:sp>
      <p:sp>
        <p:nvSpPr>
          <p:cNvPr id="3" name="İçerik Yer Tutucusu 2"/>
          <p:cNvSpPr>
            <a:spLocks noGrp="1"/>
          </p:cNvSpPr>
          <p:nvPr>
            <p:ph idx="1"/>
          </p:nvPr>
        </p:nvSpPr>
        <p:spPr>
          <a:xfrm>
            <a:off x="221943" y="1745552"/>
            <a:ext cx="4305670" cy="4660777"/>
          </a:xfrm>
        </p:spPr>
        <p:txBody>
          <a:bodyPr>
            <a:normAutofit lnSpcReduction="10000"/>
          </a:bodyPr>
          <a:lstStyle/>
          <a:p>
            <a:pPr algn="just">
              <a:buClr>
                <a:srgbClr val="595959"/>
              </a:buClr>
              <a:buFont typeface="Arial"/>
              <a:buChar char="•"/>
            </a:pPr>
            <a:r>
              <a:rPr lang="tr-TR" sz="2400" b="0" i="0" dirty="0">
                <a:solidFill>
                  <a:srgbClr val="595959"/>
                </a:solidFill>
                <a:latin typeface="Book Antiqua"/>
                <a:ea typeface="+mn-ea"/>
                <a:cs typeface="+mn-cs"/>
              </a:rPr>
              <a:t>Kullanıcı adı ve şifre herkesin ulaşabileceği yerlere not alınmamalıdır.</a:t>
            </a:r>
          </a:p>
          <a:p>
            <a:pPr algn="just">
              <a:buClr>
                <a:srgbClr val="595959"/>
              </a:buClr>
              <a:buFont typeface="Arial"/>
              <a:buChar char="•"/>
            </a:pPr>
            <a:r>
              <a:rPr lang="tr-TR" dirty="0">
                <a:solidFill>
                  <a:srgbClr val="595959"/>
                </a:solidFill>
                <a:latin typeface="Book Antiqua"/>
              </a:rPr>
              <a:t>Bilgilerimiz kesinlikle bir başkasına söylenmemelidir.</a:t>
            </a:r>
          </a:p>
          <a:p>
            <a:pPr algn="just">
              <a:buClr>
                <a:srgbClr val="595959"/>
              </a:buClr>
              <a:buFont typeface="Arial"/>
              <a:buChar char="•"/>
            </a:pPr>
            <a:r>
              <a:rPr lang="tr-TR" sz="2400" b="0" i="0" dirty="0">
                <a:solidFill>
                  <a:srgbClr val="595959"/>
                </a:solidFill>
                <a:latin typeface="Book Antiqua"/>
                <a:ea typeface="+mn-ea"/>
                <a:cs typeface="+mn-cs"/>
              </a:rPr>
              <a:t>Kuru</a:t>
            </a:r>
            <a:r>
              <a:rPr lang="tr-TR" dirty="0">
                <a:solidFill>
                  <a:srgbClr val="595959"/>
                </a:solidFill>
                <a:latin typeface="Book Antiqua"/>
              </a:rPr>
              <a:t>msal alanlardan ayrılırken kesinlikle bilgisayarımızı  ekran kilidi </a:t>
            </a:r>
            <a:r>
              <a:rPr lang="tr-TR" dirty="0" err="1">
                <a:solidFill>
                  <a:srgbClr val="595959"/>
                </a:solidFill>
                <a:latin typeface="Book Antiqua"/>
              </a:rPr>
              <a:t>moduna</a:t>
            </a:r>
            <a:r>
              <a:rPr lang="tr-TR" dirty="0">
                <a:solidFill>
                  <a:srgbClr val="595959"/>
                </a:solidFill>
                <a:latin typeface="Book Antiqua"/>
              </a:rPr>
              <a:t> almamız gereklidir.  Bunu « Windows logo </a:t>
            </a:r>
            <a:r>
              <a:rPr lang="tr-TR">
                <a:solidFill>
                  <a:srgbClr val="595959"/>
                </a:solidFill>
                <a:latin typeface="Book Antiqua"/>
              </a:rPr>
              <a:t>tuşu+</a:t>
            </a:r>
            <a:r>
              <a:rPr lang="tr-TR" dirty="0" err="1">
                <a:solidFill>
                  <a:srgbClr val="595959"/>
                </a:solidFill>
                <a:latin typeface="Book Antiqua"/>
              </a:rPr>
              <a:t>l</a:t>
            </a:r>
            <a:r>
              <a:rPr lang="tr-TR" dirty="0">
                <a:solidFill>
                  <a:srgbClr val="595959"/>
                </a:solidFill>
                <a:latin typeface="Book Antiqua"/>
              </a:rPr>
              <a:t>» tuş kombinasyonu ile kolay bir şekilde yapabiliriz.</a:t>
            </a:r>
            <a:endParaRPr lang="tr-TR" sz="2400" b="0" i="0" dirty="0">
              <a:solidFill>
                <a:srgbClr val="595959"/>
              </a:solidFill>
              <a:latin typeface="Book Antiqua"/>
              <a:ea typeface="+mn-ea"/>
              <a:cs typeface="+mn-cs"/>
            </a:endParaRPr>
          </a:p>
        </p:txBody>
      </p:sp>
      <p:pic>
        <p:nvPicPr>
          <p:cNvPr id="5" name="Resim 4">
            <a:extLst>
              <a:ext uri="{FF2B5EF4-FFF2-40B4-BE49-F238E27FC236}">
                <a16:creationId xmlns:a16="http://schemas.microsoft.com/office/drawing/2014/main" id="{D2F9A280-C578-41AE-8DC2-803118295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8769" y="5954658"/>
            <a:ext cx="873231" cy="903342"/>
          </a:xfrm>
          <a:prstGeom prst="rect">
            <a:avLst/>
          </a:prstGeom>
        </p:spPr>
      </p:pic>
      <p:pic>
        <p:nvPicPr>
          <p:cNvPr id="6" name="Resim 5">
            <a:extLst>
              <a:ext uri="{FF2B5EF4-FFF2-40B4-BE49-F238E27FC236}">
                <a16:creationId xmlns:a16="http://schemas.microsoft.com/office/drawing/2014/main" id="{D16FC273-0A06-4439-9B8C-05CAE48825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7872" y="1745552"/>
            <a:ext cx="5761219" cy="4153260"/>
          </a:xfrm>
          <a:prstGeom prst="rect">
            <a:avLst/>
          </a:prstGeom>
        </p:spPr>
      </p:pic>
    </p:spTree>
    <p:extLst>
      <p:ext uri="{BB962C8B-B14F-4D97-AF65-F5344CB8AC3E}">
        <p14:creationId xmlns:p14="http://schemas.microsoft.com/office/powerpoint/2010/main" val="1695068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72980" y="421106"/>
            <a:ext cx="6310562" cy="2424363"/>
          </a:xfrm>
        </p:spPr>
        <p:txBody>
          <a:bodyPr/>
          <a:lstStyle/>
          <a:p>
            <a:pPr algn="ctr" defTabSz="914400">
              <a:lnSpc>
                <a:spcPct val="90000"/>
              </a:lnSpc>
              <a:spcBef>
                <a:spcPts val="0"/>
              </a:spcBef>
              <a:buNone/>
            </a:pPr>
            <a:r>
              <a:rPr lang="tr-TR" sz="4000" b="0" i="0" dirty="0">
                <a:solidFill>
                  <a:srgbClr val="595959"/>
                </a:solidFill>
                <a:latin typeface="Book Antiqua"/>
                <a:ea typeface="+mj-ea"/>
                <a:cs typeface="+mj-cs"/>
              </a:rPr>
              <a:t>Bilgi Güvenliği Farkındalık Bilgilendirme</a:t>
            </a:r>
            <a:br>
              <a:rPr lang="tr-TR" sz="4000" b="0" i="0" dirty="0">
                <a:solidFill>
                  <a:srgbClr val="595959"/>
                </a:solidFill>
                <a:latin typeface="Book Antiqua"/>
                <a:ea typeface="+mj-ea"/>
                <a:cs typeface="+mj-cs"/>
              </a:rPr>
            </a:br>
            <a:r>
              <a:rPr lang="tr-TR" sz="4000" b="0" i="0" dirty="0">
                <a:solidFill>
                  <a:srgbClr val="595959"/>
                </a:solidFill>
                <a:latin typeface="Book Antiqua"/>
                <a:ea typeface="+mj-ea"/>
                <a:cs typeface="+mj-cs"/>
              </a:rPr>
              <a:t>Sunumu</a:t>
            </a:r>
            <a:br>
              <a:rPr lang="tr-TR" sz="4000" b="0" i="0" dirty="0">
                <a:solidFill>
                  <a:srgbClr val="595959"/>
                </a:solidFill>
                <a:latin typeface="Book Antiqua"/>
                <a:ea typeface="+mj-ea"/>
                <a:cs typeface="+mj-cs"/>
              </a:rPr>
            </a:br>
            <a:endParaRPr lang="tr-TR" sz="4000" b="0" i="0" dirty="0">
              <a:solidFill>
                <a:srgbClr val="595959"/>
              </a:solidFill>
              <a:latin typeface="Book Antiqua"/>
              <a:ea typeface="+mj-ea"/>
              <a:cs typeface="+mj-cs"/>
            </a:endParaRPr>
          </a:p>
        </p:txBody>
      </p:sp>
      <p:sp>
        <p:nvSpPr>
          <p:cNvPr id="3" name="Alt Başlık 2"/>
          <p:cNvSpPr>
            <a:spLocks noGrp="1"/>
          </p:cNvSpPr>
          <p:nvPr>
            <p:ph type="subTitle" idx="1"/>
          </p:nvPr>
        </p:nvSpPr>
        <p:spPr>
          <a:xfrm>
            <a:off x="372980" y="5251784"/>
            <a:ext cx="6043061" cy="920416"/>
          </a:xfrm>
        </p:spPr>
        <p:txBody>
          <a:bodyPr>
            <a:normAutofit/>
          </a:bodyPr>
          <a:lstStyle/>
          <a:p>
            <a:pPr marL="0" indent="0" algn="ctr">
              <a:buNone/>
            </a:pPr>
            <a:r>
              <a:rPr lang="tr-TR" sz="1600" b="0" i="0" dirty="0"/>
              <a:t>Kırıkkale Üniversitesi</a:t>
            </a:r>
          </a:p>
          <a:p>
            <a:pPr marL="0" indent="0" algn="ctr">
              <a:buNone/>
            </a:pPr>
            <a:r>
              <a:rPr lang="tr-TR" sz="1600" dirty="0"/>
              <a:t>Bilgi İşlem Dairesi Başkanlığı</a:t>
            </a:r>
            <a:endParaRPr lang="tr-TR" sz="1600" b="0" i="0" dirty="0"/>
          </a:p>
        </p:txBody>
      </p:sp>
      <p:pic>
        <p:nvPicPr>
          <p:cNvPr id="63" name="Resim Yer Tutucusu 62">
            <a:extLst>
              <a:ext uri="{FF2B5EF4-FFF2-40B4-BE49-F238E27FC236}">
                <a16:creationId xmlns:a16="http://schemas.microsoft.com/office/drawing/2014/main" id="{E63B7972-6942-4C1F-BF4C-EB39A584EDD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3715" r="33715"/>
          <a:stretch>
            <a:fillRect/>
          </a:stretch>
        </p:blipFill>
        <p:spPr/>
      </p:pic>
    </p:spTree>
    <p:extLst>
      <p:ext uri="{BB962C8B-B14F-4D97-AF65-F5344CB8AC3E}">
        <p14:creationId xmlns:p14="http://schemas.microsoft.com/office/powerpoint/2010/main" val="329488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4602" y="255134"/>
            <a:ext cx="10141998" cy="1036850"/>
          </a:xfrm>
        </p:spPr>
        <p:txBody>
          <a:bodyPr/>
          <a:lstStyle/>
          <a:p>
            <a:pPr>
              <a:spcBef>
                <a:spcPts val="0"/>
              </a:spcBef>
            </a:pPr>
            <a:r>
              <a:rPr lang="tr-TR" dirty="0"/>
              <a:t>Güvenlik Güncellemeleri Neden Önemlidir?</a:t>
            </a:r>
            <a:endParaRPr lang="tr-TR" sz="3200" b="0" i="0" dirty="0">
              <a:solidFill>
                <a:schemeClr val="bg1"/>
              </a:solidFill>
              <a:latin typeface="Book Antiqua"/>
              <a:ea typeface="+mj-ea"/>
              <a:cs typeface="+mj-cs"/>
            </a:endParaRPr>
          </a:p>
        </p:txBody>
      </p:sp>
      <p:sp>
        <p:nvSpPr>
          <p:cNvPr id="3" name="İçerik Yer Tutucusu 2"/>
          <p:cNvSpPr>
            <a:spLocks noGrp="1"/>
          </p:cNvSpPr>
          <p:nvPr>
            <p:ph idx="1"/>
          </p:nvPr>
        </p:nvSpPr>
        <p:spPr>
          <a:xfrm>
            <a:off x="861134" y="1828800"/>
            <a:ext cx="5234866" cy="4343400"/>
          </a:xfrm>
        </p:spPr>
        <p:txBody>
          <a:bodyPr>
            <a:normAutofit fontScale="92500" lnSpcReduction="10000"/>
          </a:bodyPr>
          <a:lstStyle/>
          <a:p>
            <a:pPr marL="274320" indent="-274320" algn="l" defTabSz="914400">
              <a:lnSpc>
                <a:spcPct val="90000"/>
              </a:lnSpc>
              <a:spcBef>
                <a:spcPts val="1800"/>
              </a:spcBef>
              <a:buClr>
                <a:srgbClr val="595959"/>
              </a:buClr>
              <a:buFont typeface="Arial"/>
              <a:buChar char="•"/>
            </a:pPr>
            <a:r>
              <a:rPr lang="tr-TR" sz="2400" b="0" i="0" dirty="0">
                <a:solidFill>
                  <a:srgbClr val="595959"/>
                </a:solidFill>
                <a:latin typeface="Book Antiqua"/>
                <a:ea typeface="+mn-ea"/>
                <a:cs typeface="+mn-cs"/>
              </a:rPr>
              <a:t>Kurum çalışanlarına ait kişisel bilgiler, internet ortamında denetimsiz olarak erişilebilir.</a:t>
            </a:r>
          </a:p>
          <a:p>
            <a:pPr marL="274320" indent="-274320" algn="l" defTabSz="914400">
              <a:lnSpc>
                <a:spcPct val="90000"/>
              </a:lnSpc>
              <a:spcBef>
                <a:spcPts val="1800"/>
              </a:spcBef>
              <a:buClr>
                <a:srgbClr val="595959"/>
              </a:buClr>
              <a:buFont typeface="Arial"/>
              <a:buChar char="•"/>
            </a:pPr>
            <a:r>
              <a:rPr lang="tr-TR" sz="2400" b="0" i="0" dirty="0">
                <a:solidFill>
                  <a:srgbClr val="595959"/>
                </a:solidFill>
                <a:latin typeface="Book Antiqua"/>
                <a:ea typeface="+mn-ea"/>
                <a:cs typeface="+mn-cs"/>
              </a:rPr>
              <a:t>İnteraktif bankacılık sistemi kullanıcılarının hesaplarındaki paralar çalınabilir.</a:t>
            </a:r>
            <a:endParaRPr lang="tr-TR" dirty="0">
              <a:solidFill>
                <a:srgbClr val="595959"/>
              </a:solidFill>
              <a:latin typeface="Book Antiqua"/>
            </a:endParaRPr>
          </a:p>
          <a:p>
            <a:pPr marL="274320" indent="-274320" algn="l" defTabSz="914400">
              <a:lnSpc>
                <a:spcPct val="90000"/>
              </a:lnSpc>
              <a:spcBef>
                <a:spcPts val="1800"/>
              </a:spcBef>
              <a:buClr>
                <a:srgbClr val="595959"/>
              </a:buClr>
              <a:buFont typeface="Arial"/>
              <a:buChar char="•"/>
            </a:pPr>
            <a:r>
              <a:rPr lang="tr-TR" sz="2400" b="0" i="0" dirty="0">
                <a:solidFill>
                  <a:srgbClr val="595959"/>
                </a:solidFill>
                <a:latin typeface="Book Antiqua"/>
                <a:ea typeface="+mn-ea"/>
                <a:cs typeface="+mn-cs"/>
              </a:rPr>
              <a:t>Öğrencilerin notları, okul kayıtları yetkisiz olarak değiştirilebilir.</a:t>
            </a:r>
          </a:p>
          <a:p>
            <a:pPr marL="274320" indent="-274320" algn="l" defTabSz="914400">
              <a:lnSpc>
                <a:spcPct val="90000"/>
              </a:lnSpc>
              <a:spcBef>
                <a:spcPts val="1800"/>
              </a:spcBef>
              <a:buClr>
                <a:srgbClr val="595959"/>
              </a:buClr>
              <a:buFont typeface="Arial"/>
              <a:buChar char="•"/>
            </a:pPr>
            <a:r>
              <a:rPr lang="tr-TR" dirty="0">
                <a:solidFill>
                  <a:srgbClr val="595959"/>
                </a:solidFill>
                <a:latin typeface="Book Antiqua"/>
              </a:rPr>
              <a:t>İnternet kullanıcılarının bilgisayarları ele geçirilerek, kullanıcı farkına bile varmadan bilgisayar üzerinden kurumsal sistemlere saldırılabilir.</a:t>
            </a:r>
            <a:endParaRPr lang="tr-TR" sz="2400" b="0" i="0" dirty="0">
              <a:solidFill>
                <a:srgbClr val="595959"/>
              </a:solidFill>
              <a:latin typeface="Book Antiqua"/>
              <a:ea typeface="+mn-ea"/>
              <a:cs typeface="+mn-cs"/>
            </a:endParaRPr>
          </a:p>
        </p:txBody>
      </p:sp>
      <p:pic>
        <p:nvPicPr>
          <p:cNvPr id="5" name="Resim 4">
            <a:extLst>
              <a:ext uri="{FF2B5EF4-FFF2-40B4-BE49-F238E27FC236}">
                <a16:creationId xmlns:a16="http://schemas.microsoft.com/office/drawing/2014/main" id="{D2F9A280-C578-41AE-8DC2-803118295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8769" y="5954658"/>
            <a:ext cx="873231" cy="903342"/>
          </a:xfrm>
          <a:prstGeom prst="rect">
            <a:avLst/>
          </a:prstGeom>
        </p:spPr>
      </p:pic>
      <p:pic>
        <p:nvPicPr>
          <p:cNvPr id="6" name="Resim 5">
            <a:extLst>
              <a:ext uri="{FF2B5EF4-FFF2-40B4-BE49-F238E27FC236}">
                <a16:creationId xmlns:a16="http://schemas.microsoft.com/office/drawing/2014/main" id="{BB513D86-F2DB-4447-A449-DBD7D18DA5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5390" y="1597980"/>
            <a:ext cx="5835634" cy="4119239"/>
          </a:xfrm>
          <a:prstGeom prst="rect">
            <a:avLst/>
          </a:prstGeom>
        </p:spPr>
      </p:pic>
    </p:spTree>
    <p:extLst>
      <p:ext uri="{BB962C8B-B14F-4D97-AF65-F5344CB8AC3E}">
        <p14:creationId xmlns:p14="http://schemas.microsoft.com/office/powerpoint/2010/main" val="141954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9495" y="255134"/>
            <a:ext cx="10497105" cy="1036850"/>
          </a:xfrm>
        </p:spPr>
        <p:txBody>
          <a:bodyPr/>
          <a:lstStyle/>
          <a:p>
            <a:pPr algn="l" defTabSz="914400">
              <a:lnSpc>
                <a:spcPct val="90000"/>
              </a:lnSpc>
              <a:spcBef>
                <a:spcPts val="0"/>
              </a:spcBef>
              <a:buNone/>
            </a:pPr>
            <a:r>
              <a:rPr lang="tr-TR" dirty="0">
                <a:latin typeface="Book Antiqua"/>
              </a:rPr>
              <a:t>Yazılım Güncellemeleri</a:t>
            </a:r>
            <a:endParaRPr lang="tr-TR" sz="3200" b="0" i="0" dirty="0">
              <a:solidFill>
                <a:schemeClr val="bg1"/>
              </a:solidFill>
              <a:latin typeface="Book Antiqua"/>
              <a:ea typeface="+mj-ea"/>
              <a:cs typeface="+mj-cs"/>
            </a:endParaRPr>
          </a:p>
        </p:txBody>
      </p:sp>
      <p:sp>
        <p:nvSpPr>
          <p:cNvPr id="3" name="İçerik Yer Tutucusu 2"/>
          <p:cNvSpPr>
            <a:spLocks noGrp="1"/>
          </p:cNvSpPr>
          <p:nvPr>
            <p:ph idx="1"/>
          </p:nvPr>
        </p:nvSpPr>
        <p:spPr>
          <a:xfrm>
            <a:off x="310718" y="1828800"/>
            <a:ext cx="4802820" cy="4343400"/>
          </a:xfrm>
        </p:spPr>
        <p:txBody>
          <a:bodyPr>
            <a:normAutofit fontScale="85000" lnSpcReduction="20000"/>
          </a:bodyPr>
          <a:lstStyle/>
          <a:p>
            <a:pPr marL="274320" indent="-274320" algn="l" defTabSz="914400">
              <a:lnSpc>
                <a:spcPct val="90000"/>
              </a:lnSpc>
              <a:spcBef>
                <a:spcPts val="1800"/>
              </a:spcBef>
              <a:buClr>
                <a:srgbClr val="595959"/>
              </a:buClr>
              <a:buFont typeface="Arial"/>
              <a:buChar char="•"/>
            </a:pPr>
            <a:r>
              <a:rPr lang="tr-TR" sz="2400" b="0" i="0" dirty="0">
                <a:solidFill>
                  <a:srgbClr val="595959"/>
                </a:solidFill>
                <a:latin typeface="Book Antiqua"/>
                <a:ea typeface="+mn-ea"/>
                <a:cs typeface="+mn-cs"/>
              </a:rPr>
              <a:t>Eğer ki bilgisayarımız da bu tür bir menüyü görüyorsak ve aklımıza «İhtiyacım yok!» veya «Yapmasam da olur.» cümleleri geliyorsa , güncellemeleri yüklemenin önemini anlamamız gerekiyor.</a:t>
            </a:r>
          </a:p>
          <a:p>
            <a:pPr>
              <a:buClr>
                <a:srgbClr val="595959"/>
              </a:buClr>
              <a:buFont typeface="Arial"/>
              <a:buChar char="•"/>
            </a:pPr>
            <a:r>
              <a:rPr lang="tr-TR" dirty="0">
                <a:solidFill>
                  <a:srgbClr val="595959"/>
                </a:solidFill>
              </a:rPr>
              <a:t>Çünkü dünyadaki siber saldırılar en çok bir güvenlik açığının yayınlanması ile ilgili güncellemenin yayınlanıp uygulanması arasında geçen sürede yapılıyor.</a:t>
            </a:r>
          </a:p>
          <a:p>
            <a:pPr marL="274320" indent="-274320" algn="l" defTabSz="914400">
              <a:lnSpc>
                <a:spcPct val="90000"/>
              </a:lnSpc>
              <a:spcBef>
                <a:spcPts val="1800"/>
              </a:spcBef>
              <a:buClr>
                <a:srgbClr val="595959"/>
              </a:buClr>
              <a:buFont typeface="Arial"/>
              <a:buChar char="•"/>
            </a:pPr>
            <a:r>
              <a:rPr lang="tr-TR" dirty="0">
                <a:solidFill>
                  <a:srgbClr val="595959"/>
                </a:solidFill>
                <a:latin typeface="Book Antiqua"/>
              </a:rPr>
              <a:t>Sistem güncellemelerini yükleyerek bilgisayarımızda bulunan güvenlik açıklarını kapatmış olur ve dışarıdan yapılacak olan saldırılara karşı güvenli hale geliriz.</a:t>
            </a:r>
          </a:p>
        </p:txBody>
      </p:sp>
      <p:pic>
        <p:nvPicPr>
          <p:cNvPr id="5" name="Resim 4">
            <a:extLst>
              <a:ext uri="{FF2B5EF4-FFF2-40B4-BE49-F238E27FC236}">
                <a16:creationId xmlns:a16="http://schemas.microsoft.com/office/drawing/2014/main" id="{D2F9A280-C578-41AE-8DC2-803118295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8769" y="5954658"/>
            <a:ext cx="873231" cy="903342"/>
          </a:xfrm>
          <a:prstGeom prst="rect">
            <a:avLst/>
          </a:prstGeom>
        </p:spPr>
      </p:pic>
      <p:pic>
        <p:nvPicPr>
          <p:cNvPr id="6" name="Resim 5">
            <a:extLst>
              <a:ext uri="{FF2B5EF4-FFF2-40B4-BE49-F238E27FC236}">
                <a16:creationId xmlns:a16="http://schemas.microsoft.com/office/drawing/2014/main" id="{B7E011B7-BA2C-4ECD-9C3A-3FF413746D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2044" y="1651362"/>
            <a:ext cx="6551295" cy="3555276"/>
          </a:xfrm>
          <a:prstGeom prst="rect">
            <a:avLst/>
          </a:prstGeom>
        </p:spPr>
      </p:pic>
    </p:spTree>
    <p:extLst>
      <p:ext uri="{BB962C8B-B14F-4D97-AF65-F5344CB8AC3E}">
        <p14:creationId xmlns:p14="http://schemas.microsoft.com/office/powerpoint/2010/main" val="4930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88272" y="255134"/>
            <a:ext cx="10408328" cy="1036850"/>
          </a:xfrm>
        </p:spPr>
        <p:txBody>
          <a:bodyPr/>
          <a:lstStyle/>
          <a:p>
            <a:pPr algn="l" defTabSz="914400">
              <a:lnSpc>
                <a:spcPct val="90000"/>
              </a:lnSpc>
              <a:spcBef>
                <a:spcPts val="0"/>
              </a:spcBef>
              <a:buNone/>
            </a:pPr>
            <a:r>
              <a:rPr lang="tr-TR" sz="3200" b="0" i="0" dirty="0">
                <a:solidFill>
                  <a:schemeClr val="bg1"/>
                </a:solidFill>
                <a:latin typeface="Book Antiqua"/>
                <a:ea typeface="+mj-ea"/>
                <a:cs typeface="+mj-cs"/>
              </a:rPr>
              <a:t>Güvenlik Açığı</a:t>
            </a:r>
          </a:p>
        </p:txBody>
      </p:sp>
      <p:sp>
        <p:nvSpPr>
          <p:cNvPr id="3" name="İçerik Yer Tutucusu 2"/>
          <p:cNvSpPr>
            <a:spLocks noGrp="1"/>
          </p:cNvSpPr>
          <p:nvPr>
            <p:ph idx="1"/>
          </p:nvPr>
        </p:nvSpPr>
        <p:spPr>
          <a:xfrm>
            <a:off x="488272" y="1828800"/>
            <a:ext cx="5708342" cy="4343400"/>
          </a:xfrm>
        </p:spPr>
        <p:txBody>
          <a:bodyPr/>
          <a:lstStyle/>
          <a:p>
            <a:pPr marL="274320" indent="-274320" algn="l" defTabSz="914400">
              <a:lnSpc>
                <a:spcPct val="90000"/>
              </a:lnSpc>
              <a:spcBef>
                <a:spcPts val="1800"/>
              </a:spcBef>
              <a:buClr>
                <a:srgbClr val="595959"/>
              </a:buClr>
              <a:buFont typeface="Arial"/>
              <a:buChar char="•"/>
            </a:pPr>
            <a:r>
              <a:rPr lang="tr-TR" sz="2400" b="0" i="0" dirty="0">
                <a:solidFill>
                  <a:srgbClr val="595959"/>
                </a:solidFill>
                <a:latin typeface="Book Antiqua"/>
                <a:ea typeface="+mn-ea"/>
                <a:cs typeface="+mn-cs"/>
              </a:rPr>
              <a:t>Yazılımlarımızı dışarıdan gelecek saldırılara karşı korumasız hale getiren açıklıklara </a:t>
            </a:r>
            <a:r>
              <a:rPr lang="tr-TR" sz="2400" b="0" i="1" dirty="0">
                <a:solidFill>
                  <a:srgbClr val="595959"/>
                </a:solidFill>
                <a:latin typeface="Book Antiqua"/>
                <a:ea typeface="+mn-ea"/>
                <a:cs typeface="+mn-cs"/>
              </a:rPr>
              <a:t>güvenlik açıklığı </a:t>
            </a:r>
            <a:r>
              <a:rPr lang="tr-TR" sz="2400" b="0" i="0" dirty="0">
                <a:solidFill>
                  <a:srgbClr val="595959"/>
                </a:solidFill>
                <a:latin typeface="Book Antiqua"/>
                <a:ea typeface="+mn-ea"/>
                <a:cs typeface="+mn-cs"/>
              </a:rPr>
              <a:t>denir.</a:t>
            </a:r>
          </a:p>
          <a:p>
            <a:pPr marL="274320" indent="-274320" algn="l" defTabSz="914400">
              <a:lnSpc>
                <a:spcPct val="90000"/>
              </a:lnSpc>
              <a:spcBef>
                <a:spcPts val="1800"/>
              </a:spcBef>
              <a:buClr>
                <a:srgbClr val="595959"/>
              </a:buClr>
              <a:buFont typeface="Arial"/>
              <a:buChar char="•"/>
            </a:pPr>
            <a:r>
              <a:rPr lang="tr-TR" dirty="0">
                <a:solidFill>
                  <a:srgbClr val="595959"/>
                </a:solidFill>
                <a:latin typeface="Book Antiqua"/>
              </a:rPr>
              <a:t>Ve bu güvenlik açıklarını  sadece gerekli güncellemeleri yaparak kapatabiliriz.</a:t>
            </a:r>
            <a:endParaRPr lang="tr-TR" sz="2400" b="0" i="0" dirty="0">
              <a:solidFill>
                <a:srgbClr val="595959"/>
              </a:solidFill>
              <a:latin typeface="Book Antiqua"/>
              <a:ea typeface="+mn-ea"/>
              <a:cs typeface="+mn-cs"/>
            </a:endParaRPr>
          </a:p>
        </p:txBody>
      </p:sp>
      <p:pic>
        <p:nvPicPr>
          <p:cNvPr id="5" name="Resim 4">
            <a:extLst>
              <a:ext uri="{FF2B5EF4-FFF2-40B4-BE49-F238E27FC236}">
                <a16:creationId xmlns:a16="http://schemas.microsoft.com/office/drawing/2014/main" id="{D2F9A280-C578-41AE-8DC2-803118295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8769" y="5954658"/>
            <a:ext cx="873231" cy="903342"/>
          </a:xfrm>
          <a:prstGeom prst="rect">
            <a:avLst/>
          </a:prstGeom>
        </p:spPr>
      </p:pic>
      <p:pic>
        <p:nvPicPr>
          <p:cNvPr id="6" name="Resim 5">
            <a:extLst>
              <a:ext uri="{FF2B5EF4-FFF2-40B4-BE49-F238E27FC236}">
                <a16:creationId xmlns:a16="http://schemas.microsoft.com/office/drawing/2014/main" id="{C6002105-A0EE-42F3-8346-360B769AC0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6614" y="1685462"/>
            <a:ext cx="5772150" cy="3238500"/>
          </a:xfrm>
          <a:prstGeom prst="rect">
            <a:avLst/>
          </a:prstGeom>
        </p:spPr>
      </p:pic>
    </p:spTree>
    <p:extLst>
      <p:ext uri="{BB962C8B-B14F-4D97-AF65-F5344CB8AC3E}">
        <p14:creationId xmlns:p14="http://schemas.microsoft.com/office/powerpoint/2010/main" val="1072384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35006" y="255134"/>
            <a:ext cx="10461594" cy="1036850"/>
          </a:xfrm>
        </p:spPr>
        <p:txBody>
          <a:bodyPr/>
          <a:lstStyle/>
          <a:p>
            <a:pPr algn="l" defTabSz="914400">
              <a:lnSpc>
                <a:spcPct val="90000"/>
              </a:lnSpc>
              <a:spcBef>
                <a:spcPts val="0"/>
              </a:spcBef>
              <a:buNone/>
            </a:pPr>
            <a:r>
              <a:rPr lang="tr-TR" sz="3200" b="0" i="0" dirty="0">
                <a:solidFill>
                  <a:schemeClr val="bg1"/>
                </a:solidFill>
                <a:latin typeface="Book Antiqua"/>
                <a:ea typeface="+mj-ea"/>
                <a:cs typeface="+mj-cs"/>
              </a:rPr>
              <a:t>Ulusal Bilgi Güvenliği Kapısı</a:t>
            </a:r>
          </a:p>
        </p:txBody>
      </p:sp>
      <p:sp>
        <p:nvSpPr>
          <p:cNvPr id="3" name="İçerik Yer Tutucusu 2"/>
          <p:cNvSpPr>
            <a:spLocks noGrp="1"/>
          </p:cNvSpPr>
          <p:nvPr>
            <p:ph idx="1"/>
          </p:nvPr>
        </p:nvSpPr>
        <p:spPr>
          <a:xfrm>
            <a:off x="514905" y="1828800"/>
            <a:ext cx="4856085" cy="4343400"/>
          </a:xfrm>
        </p:spPr>
        <p:txBody>
          <a:bodyPr/>
          <a:lstStyle/>
          <a:p>
            <a:pPr marL="274320" indent="-274320" algn="l" defTabSz="914400">
              <a:lnSpc>
                <a:spcPct val="90000"/>
              </a:lnSpc>
              <a:spcBef>
                <a:spcPts val="1800"/>
              </a:spcBef>
              <a:buClr>
                <a:srgbClr val="595959"/>
              </a:buClr>
              <a:buFont typeface="Arial"/>
              <a:buChar char="•"/>
            </a:pPr>
            <a:r>
              <a:rPr lang="tr-TR" sz="2400" b="0" i="0" dirty="0">
                <a:solidFill>
                  <a:srgbClr val="595959"/>
                </a:solidFill>
                <a:latin typeface="Book Antiqua"/>
                <a:ea typeface="+mn-ea"/>
                <a:cs typeface="+mn-cs"/>
              </a:rPr>
              <a:t>Ülkemizde hangi yazılımın hangi güvenlik açıklıklarına sahip olduğunu ise </a:t>
            </a:r>
            <a:r>
              <a:rPr lang="tr-TR" sz="2400" b="0" i="0" dirty="0">
                <a:solidFill>
                  <a:srgbClr val="595959"/>
                </a:solidFill>
                <a:latin typeface="Book Antiqua"/>
                <a:ea typeface="+mn-ea"/>
                <a:cs typeface="+mn-cs"/>
                <a:hlinkClick r:id="rId2"/>
              </a:rPr>
              <a:t>www.bilgiguvenligi.gov.tr</a:t>
            </a:r>
            <a:r>
              <a:rPr lang="tr-TR" sz="2400" b="0" i="0" dirty="0">
                <a:solidFill>
                  <a:srgbClr val="595959"/>
                </a:solidFill>
                <a:latin typeface="Book Antiqua"/>
                <a:ea typeface="+mn-ea"/>
                <a:cs typeface="+mn-cs"/>
              </a:rPr>
              <a:t> adresinden takip edebiliriz.</a:t>
            </a:r>
          </a:p>
        </p:txBody>
      </p:sp>
      <p:pic>
        <p:nvPicPr>
          <p:cNvPr id="5" name="Resim 4">
            <a:extLst>
              <a:ext uri="{FF2B5EF4-FFF2-40B4-BE49-F238E27FC236}">
                <a16:creationId xmlns:a16="http://schemas.microsoft.com/office/drawing/2014/main" id="{D2F9A280-C578-41AE-8DC2-8031182953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8769" y="5954658"/>
            <a:ext cx="873231" cy="903342"/>
          </a:xfrm>
          <a:prstGeom prst="rect">
            <a:avLst/>
          </a:prstGeom>
        </p:spPr>
      </p:pic>
      <p:pic>
        <p:nvPicPr>
          <p:cNvPr id="6" name="Resim 5">
            <a:extLst>
              <a:ext uri="{FF2B5EF4-FFF2-40B4-BE49-F238E27FC236}">
                <a16:creationId xmlns:a16="http://schemas.microsoft.com/office/drawing/2014/main" id="{2B01CB28-207F-4E50-A022-140B01EEA8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0688" y="1750704"/>
            <a:ext cx="6337670" cy="4099680"/>
          </a:xfrm>
          <a:prstGeom prst="rect">
            <a:avLst/>
          </a:prstGeom>
        </p:spPr>
      </p:pic>
    </p:spTree>
    <p:extLst>
      <p:ext uri="{BB962C8B-B14F-4D97-AF65-F5344CB8AC3E}">
        <p14:creationId xmlns:p14="http://schemas.microsoft.com/office/powerpoint/2010/main" val="275513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94804" y="255134"/>
            <a:ext cx="10301796" cy="1036850"/>
          </a:xfrm>
        </p:spPr>
        <p:txBody>
          <a:bodyPr/>
          <a:lstStyle/>
          <a:p>
            <a:pPr algn="l" defTabSz="914400">
              <a:lnSpc>
                <a:spcPct val="90000"/>
              </a:lnSpc>
              <a:spcBef>
                <a:spcPts val="0"/>
              </a:spcBef>
              <a:buNone/>
            </a:pPr>
            <a:r>
              <a:rPr lang="tr-TR" sz="3200" b="0" i="0" dirty="0">
                <a:solidFill>
                  <a:schemeClr val="bg1"/>
                </a:solidFill>
                <a:latin typeface="Book Antiqua"/>
                <a:ea typeface="+mj-ea"/>
                <a:cs typeface="+mj-cs"/>
              </a:rPr>
              <a:t>İşletim Sistemleri Güncellemesi</a:t>
            </a:r>
          </a:p>
        </p:txBody>
      </p:sp>
      <p:sp>
        <p:nvSpPr>
          <p:cNvPr id="3" name="İçerik Yer Tutucusu 2"/>
          <p:cNvSpPr>
            <a:spLocks noGrp="1"/>
          </p:cNvSpPr>
          <p:nvPr>
            <p:ph idx="1"/>
          </p:nvPr>
        </p:nvSpPr>
        <p:spPr>
          <a:xfrm>
            <a:off x="594804" y="1828800"/>
            <a:ext cx="3417903" cy="4343400"/>
          </a:xfrm>
        </p:spPr>
        <p:txBody>
          <a:bodyPr/>
          <a:lstStyle/>
          <a:p>
            <a:pPr marL="274320" indent="-274320" algn="l" defTabSz="914400">
              <a:lnSpc>
                <a:spcPct val="90000"/>
              </a:lnSpc>
              <a:spcBef>
                <a:spcPts val="1800"/>
              </a:spcBef>
              <a:buClr>
                <a:srgbClr val="595959"/>
              </a:buClr>
              <a:buFont typeface="Arial"/>
              <a:buChar char="•"/>
            </a:pPr>
            <a:r>
              <a:rPr lang="tr-TR" dirty="0">
                <a:solidFill>
                  <a:srgbClr val="595959"/>
                </a:solidFill>
                <a:latin typeface="Book Antiqua"/>
              </a:rPr>
              <a:t>Windows işletim sistemi güncellemeleri için  Denetim Masası-</a:t>
            </a:r>
            <a:r>
              <a:rPr lang="en-US" dirty="0">
                <a:solidFill>
                  <a:srgbClr val="595959"/>
                </a:solidFill>
                <a:latin typeface="Book Antiqua"/>
              </a:rPr>
              <a:t>&gt;Windows Update-&gt;</a:t>
            </a:r>
            <a:r>
              <a:rPr lang="tr-TR" dirty="0">
                <a:solidFill>
                  <a:srgbClr val="595959"/>
                </a:solidFill>
                <a:latin typeface="Book Antiqua"/>
              </a:rPr>
              <a:t> üzerinden yapılabilir.</a:t>
            </a:r>
            <a:endParaRPr lang="tr-TR" sz="2400" b="0" i="0" dirty="0">
              <a:solidFill>
                <a:srgbClr val="595959"/>
              </a:solidFill>
              <a:latin typeface="Book Antiqua"/>
              <a:ea typeface="+mn-ea"/>
              <a:cs typeface="+mn-cs"/>
            </a:endParaRPr>
          </a:p>
        </p:txBody>
      </p:sp>
      <p:pic>
        <p:nvPicPr>
          <p:cNvPr id="5" name="Resim 4">
            <a:extLst>
              <a:ext uri="{FF2B5EF4-FFF2-40B4-BE49-F238E27FC236}">
                <a16:creationId xmlns:a16="http://schemas.microsoft.com/office/drawing/2014/main" id="{D2F9A280-C578-41AE-8DC2-8031182953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18769" y="5954658"/>
            <a:ext cx="873231" cy="903342"/>
          </a:xfrm>
          <a:prstGeom prst="rect">
            <a:avLst/>
          </a:prstGeom>
        </p:spPr>
      </p:pic>
      <p:pic>
        <p:nvPicPr>
          <p:cNvPr id="6" name="Resim 5">
            <a:extLst>
              <a:ext uri="{FF2B5EF4-FFF2-40B4-BE49-F238E27FC236}">
                <a16:creationId xmlns:a16="http://schemas.microsoft.com/office/drawing/2014/main" id="{DB5B3C28-B2CE-4E81-9B1B-F60AEE1B8C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4439" y="1615304"/>
            <a:ext cx="7093522" cy="4261714"/>
          </a:xfrm>
          <a:prstGeom prst="rect">
            <a:avLst/>
          </a:prstGeom>
        </p:spPr>
      </p:pic>
    </p:spTree>
    <p:extLst>
      <p:ext uri="{BB962C8B-B14F-4D97-AF65-F5344CB8AC3E}">
        <p14:creationId xmlns:p14="http://schemas.microsoft.com/office/powerpoint/2010/main" val="1501858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les Direction 16X9">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lesDirection_16x9_TP103431346" id="{963FA823-0D12-47AC-8A10-0E7035D505C9}" vid="{DFC0BADC-0207-4890-B289-43C49A810473}"/>
    </a:ext>
  </a:extLst>
</a:theme>
</file>

<file path=ppt/theme/theme2.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F0D23229-ACB3-4158-AD37-197CF918333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İş yönlendirme sunusu (geniş ekran)</Template>
  <TotalTime>0</TotalTime>
  <Words>1113</Words>
  <Application>Microsoft Office PowerPoint</Application>
  <PresentationFormat>Geniş ekran</PresentationFormat>
  <Paragraphs>139</Paragraphs>
  <Slides>43</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43</vt:i4>
      </vt:variant>
    </vt:vector>
  </HeadingPairs>
  <TitlesOfParts>
    <vt:vector size="46" baseType="lpstr">
      <vt:lpstr>Arial</vt:lpstr>
      <vt:lpstr>Book Antiqua</vt:lpstr>
      <vt:lpstr>Sales Direction 16X9</vt:lpstr>
      <vt:lpstr>Bilgi Güvenliği Farkındalık Bilgilendirme Sunumu </vt:lpstr>
      <vt:lpstr>Bilgi Güvenliği Farkındalık  Bilgilendirme Sunumu</vt:lpstr>
      <vt:lpstr>PowerPoint Sunusu</vt:lpstr>
      <vt:lpstr>Bilgi Güvenliği Nedir?</vt:lpstr>
      <vt:lpstr>Güvenlik Güncellemeleri Neden Önemlidir?</vt:lpstr>
      <vt:lpstr>Yazılım Güncellemeleri</vt:lpstr>
      <vt:lpstr>Güvenlik Açığı</vt:lpstr>
      <vt:lpstr>Ulusal Bilgi Güvenliği Kapısı</vt:lpstr>
      <vt:lpstr>İşletim Sistemleri Güncellemesi</vt:lpstr>
      <vt:lpstr>PowerPoint Sunusu</vt:lpstr>
      <vt:lpstr>PowerPoint Sunusu</vt:lpstr>
      <vt:lpstr>PowerPoint Sunusu</vt:lpstr>
      <vt:lpstr>PowerPoint Sunusu</vt:lpstr>
      <vt:lpstr>PowerPoint Sunusu</vt:lpstr>
      <vt:lpstr>PowerPoint Sunusu</vt:lpstr>
      <vt:lpstr>Antivirüs Programı Nedir?</vt:lpstr>
      <vt:lpstr>Antivirüs Programları Neden Kullanılır?</vt:lpstr>
      <vt:lpstr>Antivirüs Programları Neden Kullanılır?</vt:lpstr>
      <vt:lpstr>Antivirüs Programı Nasıl İndirilir ve Kurulur?</vt:lpstr>
      <vt:lpstr>PowerPoint Sunusu</vt:lpstr>
      <vt:lpstr>Güvenlik Duvarı Nedir?</vt:lpstr>
      <vt:lpstr>Güvenlik Duvarı Neden Kullanılır?</vt:lpstr>
      <vt:lpstr>Güvenlik Duvarı</vt:lpstr>
      <vt:lpstr>PowerPoint Sunusu</vt:lpstr>
      <vt:lpstr>PowerPoint Sunusu</vt:lpstr>
      <vt:lpstr>Siber Güvenlik Nedir?</vt:lpstr>
      <vt:lpstr>Siber Güvenlik Tehditleri </vt:lpstr>
      <vt:lpstr>Virüsler</vt:lpstr>
      <vt:lpstr>Virüsler (Devam)</vt:lpstr>
      <vt:lpstr>Virüsler (Devam)</vt:lpstr>
      <vt:lpstr>Virüsler (Devam)</vt:lpstr>
      <vt:lpstr>Spam E-postalar</vt:lpstr>
      <vt:lpstr>Spam E-postalar(Devam)</vt:lpstr>
      <vt:lpstr>Oltalama Saldırıları</vt:lpstr>
      <vt:lpstr>Dikkat Edilmesi Gereken Unsurlar</vt:lpstr>
      <vt:lpstr>PowerPoint Sunusu</vt:lpstr>
      <vt:lpstr>Siber Güvenlik Çözümleri</vt:lpstr>
      <vt:lpstr>Etkin Parola Tercihi</vt:lpstr>
      <vt:lpstr>Güvenlik Duvarı Etkinliği</vt:lpstr>
      <vt:lpstr>Güncel Antivirüs Programı Kullanımı</vt:lpstr>
      <vt:lpstr>Güvenlik Güncellemeleri</vt:lpstr>
      <vt:lpstr>Ek Önlemler</vt:lpstr>
      <vt:lpstr>Bilgi Güvenliği Farkındalık Bilgilendirme Sunumu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2017-11-22T10:15:46Z</dcterms:created>
  <dcterms:modified xsi:type="dcterms:W3CDTF">2017-11-23T14:14:53Z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TC034313749991</vt:lpwstr>
  </property>
</Properties>
</file>